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16"/>
  </p:notesMasterIdLst>
  <p:sldIdLst>
    <p:sldId id="256" r:id="rId3"/>
    <p:sldId id="261" r:id="rId4"/>
    <p:sldId id="286" r:id="rId5"/>
    <p:sldId id="282" r:id="rId6"/>
    <p:sldId id="283" r:id="rId7"/>
    <p:sldId id="281" r:id="rId8"/>
    <p:sldId id="272" r:id="rId9"/>
    <p:sldId id="284" r:id="rId10"/>
    <p:sldId id="276" r:id="rId11"/>
    <p:sldId id="277" r:id="rId12"/>
    <p:sldId id="278" r:id="rId13"/>
    <p:sldId id="280" r:id="rId14"/>
    <p:sldId id="28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B87F3-9C63-421D-A33A-C360BED41DB3}" v="1" dt="2019-04-06T09:04:31.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291" autoAdjust="0"/>
  </p:normalViewPr>
  <p:slideViewPr>
    <p:cSldViewPr snapToGrid="0">
      <p:cViewPr varScale="1">
        <p:scale>
          <a:sx n="68" d="100"/>
          <a:sy n="68" d="100"/>
        </p:scale>
        <p:origin x="822" y="72"/>
      </p:cViewPr>
      <p:guideLst/>
    </p:cSldViewPr>
  </p:slideViewPr>
  <p:notesTextViewPr>
    <p:cViewPr>
      <p:scale>
        <a:sx n="1" d="1"/>
        <a:sy n="1" d="1"/>
      </p:scale>
      <p:origin x="0" y="0"/>
    </p:cViewPr>
  </p:notesTextViewPr>
  <p:notesViewPr>
    <p:cSldViewPr snapToGrid="0">
      <p:cViewPr>
        <p:scale>
          <a:sx n="130" d="100"/>
          <a:sy n="130" d="100"/>
        </p:scale>
        <p:origin x="12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2E8C1-7E92-432A-803D-AEEB79782AAA}" type="datetimeFigureOut">
              <a:rPr lang="nl-NL" smtClean="0"/>
              <a:t>6-4-2019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54F0C-2A02-4169-ADEE-2F52A859C67D}" type="slidenum">
              <a:rPr lang="nl-NL" smtClean="0"/>
              <a:t>‹nr.›</a:t>
            </a:fld>
            <a:endParaRPr lang="nl-NL"/>
          </a:p>
        </p:txBody>
      </p:sp>
    </p:spTree>
    <p:extLst>
      <p:ext uri="{BB962C8B-B14F-4D97-AF65-F5344CB8AC3E}">
        <p14:creationId xmlns:p14="http://schemas.microsoft.com/office/powerpoint/2010/main" val="242668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udersvannu.nl/zwanger-worden/bevruchting/erfelijkhei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1</a:t>
            </a:fld>
            <a:endParaRPr lang="nl-NL"/>
          </a:p>
        </p:txBody>
      </p:sp>
    </p:spTree>
    <p:extLst>
      <p:ext uri="{BB962C8B-B14F-4D97-AF65-F5344CB8AC3E}">
        <p14:creationId xmlns:p14="http://schemas.microsoft.com/office/powerpoint/2010/main" val="176239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Klonen is een ethisch vraagstuk. Dit filmpje geeft een aanzet tot nadenken waardoor studenten zelf de </a:t>
            </a:r>
            <a:r>
              <a:rPr lang="nl-NL" dirty="0" err="1"/>
              <a:t>voors</a:t>
            </a:r>
            <a:r>
              <a:rPr lang="nl-NL" dirty="0"/>
              <a:t> en tegens tegen elkaar kunnen afwegen en een eigen mening kunnen vormen. Om ze hierbij te helpen kun je de volgende vragen ook nog stellen:</a:t>
            </a:r>
          </a:p>
          <a:p>
            <a:pPr marL="171450" indent="-171450">
              <a:buFont typeface="Arial" panose="020B0604020202020204" pitchFamily="34" charset="0"/>
              <a:buChar char="•"/>
            </a:pPr>
            <a:r>
              <a:rPr lang="nl-NL" dirty="0"/>
              <a:t>Is klonen bij planten een ethisch probleem?</a:t>
            </a:r>
          </a:p>
          <a:p>
            <a:pPr marL="171450" indent="-171450">
              <a:buFont typeface="Arial" panose="020B0604020202020204" pitchFamily="34" charset="0"/>
              <a:buChar char="•"/>
            </a:pPr>
            <a:r>
              <a:rPr lang="nl-NL" dirty="0"/>
              <a:t>Mag je klonen om dieren die met uitsterven worden bedreigt te redden? </a:t>
            </a:r>
          </a:p>
          <a:p>
            <a:pPr marL="171450" indent="-171450">
              <a:buFont typeface="Arial" panose="020B0604020202020204" pitchFamily="34" charset="0"/>
              <a:buChar char="•"/>
            </a:pPr>
            <a:r>
              <a:rPr lang="nl-NL" dirty="0"/>
              <a:t>Mogen ouders waarvan een kind is overleden dat kind klonen zodat ze “hetzelfde” kind weer krijgen? </a:t>
            </a:r>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10</a:t>
            </a:fld>
            <a:endParaRPr lang="nl-NL"/>
          </a:p>
        </p:txBody>
      </p:sp>
    </p:spTree>
    <p:extLst>
      <p:ext uri="{BB962C8B-B14F-4D97-AF65-F5344CB8AC3E}">
        <p14:creationId xmlns:p14="http://schemas.microsoft.com/office/powerpoint/2010/main" val="281150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er tijd over is dan kun je bovenstaande opdracht met de klas doen.</a:t>
            </a:r>
          </a:p>
          <a:p>
            <a:r>
              <a:rPr lang="nl-NL" dirty="0"/>
              <a:t>Het doel van de opdracht is dat de studenten leren nadenken over ethische kwesties rondom in dit geval DNA en erfelijkheid, hun standpunt kunnen verdedigen en  leren luisteren naar elkaar. </a:t>
            </a:r>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11</a:t>
            </a:fld>
            <a:endParaRPr lang="nl-NL"/>
          </a:p>
        </p:txBody>
      </p:sp>
    </p:spTree>
    <p:extLst>
      <p:ext uri="{BB962C8B-B14F-4D97-AF65-F5344CB8AC3E}">
        <p14:creationId xmlns:p14="http://schemas.microsoft.com/office/powerpoint/2010/main" val="119898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12</a:t>
            </a:fld>
            <a:endParaRPr lang="nl-NL"/>
          </a:p>
        </p:txBody>
      </p:sp>
    </p:spTree>
    <p:extLst>
      <p:ext uri="{BB962C8B-B14F-4D97-AF65-F5344CB8AC3E}">
        <p14:creationId xmlns:p14="http://schemas.microsoft.com/office/powerpoint/2010/main" val="1168937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13</a:t>
            </a:fld>
            <a:endParaRPr lang="nl-NL"/>
          </a:p>
        </p:txBody>
      </p:sp>
    </p:spTree>
    <p:extLst>
      <p:ext uri="{BB962C8B-B14F-4D97-AF65-F5344CB8AC3E}">
        <p14:creationId xmlns:p14="http://schemas.microsoft.com/office/powerpoint/2010/main" val="19099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2</a:t>
            </a:fld>
            <a:endParaRPr lang="nl-NL"/>
          </a:p>
        </p:txBody>
      </p:sp>
    </p:spTree>
    <p:extLst>
      <p:ext uri="{BB962C8B-B14F-4D97-AF65-F5344CB8AC3E}">
        <p14:creationId xmlns:p14="http://schemas.microsoft.com/office/powerpoint/2010/main" val="207429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t>Sensorische</a:t>
            </a:r>
            <a:r>
              <a:rPr lang="nl-NL" sz="1000" dirty="0"/>
              <a:t> </a:t>
            </a:r>
            <a:r>
              <a:rPr lang="nl-NL" sz="1000" dirty="0">
                <a:sym typeface="Wingdings" panose="05000000000000000000" pitchFamily="2" charset="2"/>
              </a:rPr>
              <a:t> “zeggen” eigenlijk tegen de hersenen wat er aan de hand is. Bijv. er zit eten in de maag. (input naar hersenen) </a:t>
            </a:r>
          </a:p>
          <a:p>
            <a:r>
              <a:rPr lang="nl-NL" sz="1000" b="1" dirty="0">
                <a:sym typeface="Wingdings" panose="05000000000000000000" pitchFamily="2" charset="2"/>
              </a:rPr>
              <a:t>Motorische</a:t>
            </a:r>
            <a:r>
              <a:rPr lang="nl-NL" sz="1000" dirty="0">
                <a:sym typeface="Wingdings" panose="05000000000000000000" pitchFamily="2" charset="2"/>
              </a:rPr>
              <a:t>  Is het antwoord van de hersenen op de informatie die de sensorische zenuwen hebben aangeleverd. Dus het eten in de maag moet worden verteerd en er gaat een signaal naar de maag waardoor de peristaltiek op gang komt. (output van hersenen) </a:t>
            </a:r>
          </a:p>
          <a:p>
            <a:r>
              <a:rPr lang="nl-NL" sz="1000" b="1" dirty="0"/>
              <a:t>Centrale zenuwstelsel</a:t>
            </a:r>
          </a:p>
          <a:p>
            <a:r>
              <a:rPr lang="nl-NL" sz="1000" dirty="0"/>
              <a:t>De “draden” van zenuwen komen als dikkere bundels (kabels) samen in de hersenen. </a:t>
            </a:r>
          </a:p>
          <a:p>
            <a:r>
              <a:rPr lang="nl-NL" sz="1000" dirty="0"/>
              <a:t>Dit geldt ook (kabels) voor de zenuwen die vanuit de hersenen het lichaam in gaan. </a:t>
            </a:r>
          </a:p>
          <a:p>
            <a:r>
              <a:rPr lang="nl-NL" sz="1000" dirty="0"/>
              <a:t>Deze kabels lopen door het ruggenmerg die voorzien is van vocht (liquor) wat de kabels beschermd tegen breken of uitdrogen. Daarnaast is een functie van de liquor om voedingsstoffen te transporteren en afvalstoffen te vervoeren. </a:t>
            </a:r>
          </a:p>
          <a:p>
            <a:r>
              <a:rPr lang="nl-NL" sz="1000" dirty="0"/>
              <a:t>Dit liquor wordt ook afgenomen voor diagnostiek bij bijv. meningitis (hersenvliesontsteking) </a:t>
            </a:r>
          </a:p>
          <a:p>
            <a:r>
              <a:rPr lang="nl-NL" sz="1000" b="1" dirty="0"/>
              <a:t>Perifere zenuwstelsel</a:t>
            </a:r>
          </a:p>
          <a:p>
            <a:r>
              <a:rPr lang="nl-NL" sz="1000" dirty="0"/>
              <a:t>Het hele overige zenuwstelsel dat verder in het hele lichaam zit. </a:t>
            </a:r>
          </a:p>
          <a:p>
            <a:endParaRPr lang="nl-NL" sz="1000" dirty="0">
              <a:sym typeface="Wingdings" panose="05000000000000000000" pitchFamily="2" charset="2"/>
            </a:endParaRPr>
          </a:p>
          <a:p>
            <a:r>
              <a:rPr lang="nl-NL" sz="1000" dirty="0">
                <a:sym typeface="Wingdings" panose="05000000000000000000" pitchFamily="2" charset="2"/>
              </a:rPr>
              <a:t>5 Hormoonklieren: Hypofyse, Alvleesklier, schildklier, Geslachtsklieren en bijnieren</a:t>
            </a:r>
          </a:p>
          <a:p>
            <a:endParaRPr lang="nl-NL" sz="1000" dirty="0">
              <a:sym typeface="Wingdings" panose="05000000000000000000" pitchFamily="2" charset="2"/>
            </a:endParaRPr>
          </a:p>
          <a:p>
            <a:r>
              <a:rPr lang="nl-NL" sz="1000" dirty="0">
                <a:sym typeface="Wingdings" panose="05000000000000000000" pitchFamily="2" charset="2"/>
              </a:rPr>
              <a:t>Belangrijkste hormoonklier: </a:t>
            </a:r>
          </a:p>
          <a:p>
            <a:pPr marL="171450" indent="-171450">
              <a:buFontTx/>
              <a:buChar char="-"/>
            </a:pPr>
            <a:r>
              <a:rPr lang="nl-NL" sz="1000" b="1" dirty="0"/>
              <a:t>Hypofyse</a:t>
            </a:r>
          </a:p>
          <a:p>
            <a:pPr marL="228600" indent="-228600">
              <a:buAutoNum type="arabicPeriod"/>
            </a:pPr>
            <a:r>
              <a:rPr lang="nl-NL" sz="1000" dirty="0"/>
              <a:t>Zit in de hersenen en produceert groeihormoon waardoor een kind kan groeien. </a:t>
            </a:r>
          </a:p>
          <a:p>
            <a:pPr marL="228600" indent="-228600">
              <a:buAutoNum type="arabicPeriod"/>
            </a:pPr>
            <a:r>
              <a:rPr lang="nl-NL" sz="1000" dirty="0"/>
              <a:t>Hypofyse is de belangrijkste “motor” van hormoonklieren zodat die ook hormonen kunnen aanmaken. </a:t>
            </a:r>
          </a:p>
          <a:p>
            <a:endParaRPr lang="nl-NL" sz="1000" dirty="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3</a:t>
            </a:fld>
            <a:endParaRPr lang="nl-NL"/>
          </a:p>
        </p:txBody>
      </p:sp>
    </p:spTree>
    <p:extLst>
      <p:ext uri="{BB962C8B-B14F-4D97-AF65-F5344CB8AC3E}">
        <p14:creationId xmlns:p14="http://schemas.microsoft.com/office/powerpoint/2010/main" val="279688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235975" y="4400549"/>
            <a:ext cx="6400800" cy="4160889"/>
          </a:xfrm>
        </p:spPr>
        <p:txBody>
          <a:bodyPr/>
          <a:lstStyle/>
          <a:p>
            <a:r>
              <a:rPr lang="nl-NL" dirty="0"/>
              <a:t>Ieder mens is genetisch uniek, behalve ééneiige tweelingen. Die zijn genetisch identiek omdat de oorspronkelijke bevruchtte eicel een deling heeft gemaakt waardoor de 2 nieuw gevormde eicellen exact dezelfde eigenschappen hebben. </a:t>
            </a:r>
          </a:p>
          <a:p>
            <a:r>
              <a:rPr lang="nl-NL" dirty="0"/>
              <a:t>Erfelijke factoren bepalen hoe je eruit ziet en soms welke ziektes je kunt krijgen. </a:t>
            </a:r>
          </a:p>
          <a:p>
            <a:endParaRPr lang="nl-NL" dirty="0"/>
          </a:p>
          <a:p>
            <a:r>
              <a:rPr lang="nl-NL" dirty="0"/>
              <a:t>In de kern van een bevruchtte eicel zitten erfelijkheidsdrager </a:t>
            </a:r>
            <a:r>
              <a:rPr lang="nl-NL" dirty="0">
                <a:sym typeface="Wingdings" panose="05000000000000000000" pitchFamily="2" charset="2"/>
              </a:rPr>
              <a:t> chromosomen. In totaal 46 (23 chromosomen van de man en 23 chromosomen van de vrouw) Deze 46 chromosomen vormen paren, dus 23paar. </a:t>
            </a:r>
            <a:endParaRPr lang="nl-NL" dirty="0"/>
          </a:p>
          <a:p>
            <a:endParaRPr lang="nl-NL" dirty="0"/>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4</a:t>
            </a:fld>
            <a:endParaRPr lang="nl-NL"/>
          </a:p>
        </p:txBody>
      </p:sp>
    </p:spTree>
    <p:extLst>
      <p:ext uri="{BB962C8B-B14F-4D97-AF65-F5344CB8AC3E}">
        <p14:creationId xmlns:p14="http://schemas.microsoft.com/office/powerpoint/2010/main" val="151201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23</a:t>
            </a:r>
            <a:r>
              <a:rPr lang="nl-NL" baseline="30000" dirty="0"/>
              <a:t>e</a:t>
            </a:r>
            <a:r>
              <a:rPr lang="nl-NL" dirty="0"/>
              <a:t> paar bepaald het geslacht. Een vrouw levert alleen een X- chromosoom. Een man levert of een X chromosoom of een Y chromosoom. </a:t>
            </a:r>
          </a:p>
          <a:p>
            <a:r>
              <a:rPr lang="nl-NL" dirty="0"/>
              <a:t>Als de man een X chromosoom levert vormt deze samen met de X chromosoom van de vrouw een meisje. (XX)</a:t>
            </a:r>
          </a:p>
          <a:p>
            <a:r>
              <a:rPr lang="nl-NL" dirty="0"/>
              <a:t>Als de man een Y chromosoom levert  vormt deze samen met de X chromosoom van de vrouw een jongen. (XY) Dus de zaadcel van de man bepaald het geslacht van een kind. </a:t>
            </a:r>
          </a:p>
          <a:p>
            <a:endParaRPr lang="nl-NL" dirty="0"/>
          </a:p>
          <a:p>
            <a:r>
              <a:rPr lang="nl-NL" dirty="0"/>
              <a:t>Het is mogelijk dat een persoon een XXY chromosoom heeft. (actrice </a:t>
            </a:r>
            <a:r>
              <a:rPr lang="nl-NL" dirty="0" err="1"/>
              <a:t>Jamee</a:t>
            </a:r>
            <a:r>
              <a:rPr lang="nl-NL" dirty="0"/>
              <a:t> Lee </a:t>
            </a:r>
            <a:r>
              <a:rPr lang="nl-NL" dirty="0" err="1"/>
              <a:t>Curtis</a:t>
            </a:r>
            <a:r>
              <a:rPr lang="nl-NL" dirty="0"/>
              <a:t>). Dit hoeft zeker geen transgender te zijn. Transgenders hebben gewoon een XY of XX chromosoom. </a:t>
            </a:r>
          </a:p>
          <a:p>
            <a:r>
              <a:rPr lang="nl-NL" dirty="0"/>
              <a:t>Het “man- of vrouw zijn” gevoel, ontstaat enerzijds vanuit een fysieke beleving (penis of vagina) en anderzijds vanuit een mentaal gevoel. Daarin kunnen discrepanties zitten waardoor een man zich een vrouw voelt of andersom. </a:t>
            </a:r>
          </a:p>
          <a:p>
            <a:endParaRPr lang="nl-NL" dirty="0"/>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5</a:t>
            </a:fld>
            <a:endParaRPr lang="nl-NL"/>
          </a:p>
        </p:txBody>
      </p:sp>
    </p:spTree>
    <p:extLst>
      <p:ext uri="{BB962C8B-B14F-4D97-AF65-F5344CB8AC3E}">
        <p14:creationId xmlns:p14="http://schemas.microsoft.com/office/powerpoint/2010/main" val="308815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46587" y="4358148"/>
            <a:ext cx="6268065" cy="4571999"/>
          </a:xfrm>
        </p:spPr>
        <p:txBody>
          <a:bodyPr/>
          <a:lstStyle/>
          <a:p>
            <a:r>
              <a:rPr lang="nl-NL" dirty="0"/>
              <a:t>Vraag aan de klas of er studenten zijn die een tweeling zijn en zo ja, of het een 1- of 2 </a:t>
            </a:r>
            <a:r>
              <a:rPr lang="nl-NL" dirty="0" err="1"/>
              <a:t>eiige</a:t>
            </a:r>
            <a:r>
              <a:rPr lang="nl-NL" dirty="0"/>
              <a:t> tweeling is. Vraag of ze iets kunnen vertellen over de erfelijkheid bij een tweeling. </a:t>
            </a:r>
          </a:p>
          <a:p>
            <a:endParaRPr lang="nl-NL" dirty="0"/>
          </a:p>
          <a:p>
            <a:r>
              <a:rPr lang="nl-NL" dirty="0"/>
              <a:t>Bij een 2 </a:t>
            </a:r>
            <a:r>
              <a:rPr lang="nl-NL" dirty="0" err="1"/>
              <a:t>eiige</a:t>
            </a:r>
            <a:r>
              <a:rPr lang="nl-NL" dirty="0"/>
              <a:t> tweeling waren in beginsel 2 eitjes die elk zijn bevrucht en elk groeien in een eigen vochtvlies. </a:t>
            </a:r>
          </a:p>
          <a:p>
            <a:r>
              <a:rPr lang="nl-NL" dirty="0"/>
              <a:t>Bij een 1 </a:t>
            </a:r>
            <a:r>
              <a:rPr lang="nl-NL" dirty="0" err="1"/>
              <a:t>eiige</a:t>
            </a:r>
            <a:r>
              <a:rPr lang="nl-NL" dirty="0"/>
              <a:t> tweeling was er in beginsel 1 bevruchte eicel die zich heeft gedeeld. Dit is eigenlijk een onjuiste deling geweest of en foutje van de eicel. Een 1 </a:t>
            </a:r>
            <a:r>
              <a:rPr lang="nl-NL" dirty="0" err="1"/>
              <a:t>eiige</a:t>
            </a:r>
            <a:r>
              <a:rPr lang="nl-NL" dirty="0"/>
              <a:t> tweeling groeien samen op in 1 vruchtzak waardoor de groei van 1 van de kinderen kan stagneren doordat het andere kind meer eet. Of </a:t>
            </a:r>
            <a:r>
              <a:rPr lang="nl-NL" dirty="0" err="1"/>
              <a:t>tewel</a:t>
            </a:r>
            <a:r>
              <a:rPr lang="nl-NL" dirty="0"/>
              <a:t> de voeding van het andere kind opeet. </a:t>
            </a:r>
          </a:p>
          <a:p>
            <a:endParaRPr lang="nl-NL" dirty="0"/>
          </a:p>
          <a:p>
            <a:r>
              <a:rPr lang="nl-NL" dirty="0"/>
              <a:t>Een 2 </a:t>
            </a:r>
            <a:r>
              <a:rPr lang="nl-NL" dirty="0" err="1"/>
              <a:t>eiige</a:t>
            </a:r>
            <a:r>
              <a:rPr lang="nl-NL" dirty="0"/>
              <a:t> tweeling is erfelijk en wordt overgedragen door de vrouw. Een mannelijke helft van een tweeling kan de erfelijkheid wel laten doorerven naar een dochter maar zelf niet voor een tweeling zorgen. Een man kan immers wel een “</a:t>
            </a:r>
            <a:r>
              <a:rPr lang="nl-NL" dirty="0" err="1"/>
              <a:t>miljoenling</a:t>
            </a:r>
            <a:r>
              <a:rPr lang="nl-NL" dirty="0"/>
              <a:t>” zorgen. Of een stel een 1ling of een 2ling krijgt bepaald dus altijd een vrouw. Want die levert de eieren. </a:t>
            </a:r>
          </a:p>
          <a:p>
            <a:endParaRPr lang="nl-NL" dirty="0"/>
          </a:p>
          <a:p>
            <a:r>
              <a:rPr lang="nl-NL" dirty="0"/>
              <a:t>Een 2 </a:t>
            </a:r>
            <a:r>
              <a:rPr lang="nl-NL" dirty="0" err="1"/>
              <a:t>eiige</a:t>
            </a:r>
            <a:r>
              <a:rPr lang="nl-NL" dirty="0"/>
              <a:t> tweeling is genetisch gewoon als elke broer of zus. Dit kunnen dus broers, zussen of een broer of zus zijn. Dit in tegenstelling tot een 1 </a:t>
            </a:r>
            <a:r>
              <a:rPr lang="nl-NL" dirty="0" err="1"/>
              <a:t>eiige</a:t>
            </a:r>
            <a:r>
              <a:rPr lang="nl-NL" dirty="0"/>
              <a:t> tweeling die genetisch identiek is en altijd van hetzelfde geslacht zijn. Ook de uiterlijke kenmerken komen veel sterker overeen dan bij een 2 </a:t>
            </a:r>
            <a:r>
              <a:rPr lang="nl-NL" dirty="0" err="1"/>
              <a:t>eiige</a:t>
            </a:r>
            <a:r>
              <a:rPr lang="nl-NL" dirty="0"/>
              <a:t> tweeling. Erfelijke ziektes zijn bij een 1 </a:t>
            </a:r>
            <a:r>
              <a:rPr lang="nl-NL" dirty="0" err="1"/>
              <a:t>eiige</a:t>
            </a:r>
            <a:r>
              <a:rPr lang="nl-NL" dirty="0"/>
              <a:t> tweeling ook veel vaker aanwezig. Als de ene de ziekte van </a:t>
            </a:r>
            <a:r>
              <a:rPr lang="nl-NL" dirty="0" err="1"/>
              <a:t>Crohn</a:t>
            </a:r>
            <a:r>
              <a:rPr lang="nl-NL" dirty="0"/>
              <a:t> krijgt zal de ander dat zeer waarschijnlijk ook krijgen. </a:t>
            </a:r>
          </a:p>
          <a:p>
            <a:endParaRPr lang="nl-NL" dirty="0"/>
          </a:p>
          <a:p>
            <a:r>
              <a:rPr lang="nl-NL" dirty="0"/>
              <a:t>Een persoon met het syndroom van Down heeft een afwijking van de 21e paar chromosoom.</a:t>
            </a:r>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6</a:t>
            </a:fld>
            <a:endParaRPr lang="nl-NL"/>
          </a:p>
        </p:txBody>
      </p:sp>
    </p:spTree>
    <p:extLst>
      <p:ext uri="{BB962C8B-B14F-4D97-AF65-F5344CB8AC3E}">
        <p14:creationId xmlns:p14="http://schemas.microsoft.com/office/powerpoint/2010/main" val="304303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799" y="4400550"/>
            <a:ext cx="5906729" cy="4138766"/>
          </a:xfrm>
        </p:spPr>
        <p:txBody>
          <a:bodyPr/>
          <a:lstStyle/>
          <a:p>
            <a:r>
              <a:rPr lang="nl-NL" dirty="0"/>
              <a:t>Een chromosoom is samengesteld uit een stof: DNA. Hier ligt de erfelijkheid in een chromosoom opgeslagen. </a:t>
            </a:r>
          </a:p>
          <a:p>
            <a:endParaRPr lang="nl-NL" dirty="0"/>
          </a:p>
          <a:p>
            <a:r>
              <a:rPr lang="nl-NL" dirty="0"/>
              <a:t>De studenten hoeven het woord: </a:t>
            </a:r>
            <a:r>
              <a:rPr lang="nl-NL" dirty="0" err="1"/>
              <a:t>Deoxyribonucelein</a:t>
            </a:r>
            <a:r>
              <a:rPr lang="nl-NL" dirty="0"/>
              <a:t> ACID niet te kennen. In de “volksmond” wordt altijd gesproken over DNA. </a:t>
            </a:r>
          </a:p>
          <a:p>
            <a:endParaRPr lang="nl-NL" dirty="0"/>
          </a:p>
          <a:p>
            <a:endParaRPr lang="nl-NL" dirty="0"/>
          </a:p>
          <a:p>
            <a:r>
              <a:rPr lang="nl-NL" dirty="0"/>
              <a:t>Dubbelklik op de link van het filmpje. Hierin wordt nog eens uitgelegd hoe het werkt met chromosomen. </a:t>
            </a:r>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7</a:t>
            </a:fld>
            <a:endParaRPr lang="nl-NL"/>
          </a:p>
        </p:txBody>
      </p:sp>
    </p:spTree>
    <p:extLst>
      <p:ext uri="{BB962C8B-B14F-4D97-AF65-F5344CB8AC3E}">
        <p14:creationId xmlns:p14="http://schemas.microsoft.com/office/powerpoint/2010/main" val="209376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chromosomenpatroon en dus de DNA blijft ondanks delingen in alle miljarden cellen gelijk. Zelfs als cellen afgestorven zijn. Hierdoor blijft het mogelijk onderzoek te doen zelfs als iemand bijv. verbrand is. </a:t>
            </a:r>
          </a:p>
          <a:p>
            <a:r>
              <a:rPr lang="nl-NL" dirty="0"/>
              <a:t>Bij het vaststellen van een identiteit van een persoon is altijd ook DNA nodig van een familielid om het DNA met elkaar te vergelijken. </a:t>
            </a:r>
          </a:p>
          <a:p>
            <a:r>
              <a:rPr lang="nl-NL" dirty="0"/>
              <a:t>Bij een misdaad is DNA bewijs alléén onvoldoende. Immers, als er DNA van een verdachte op een slachtoffer is aangetroffen zegt dat dat de verdachte bij het slachtoffer is geweest, maar niet dat hij/ zij het slachtoffer ook wat heeft aangedaan. </a:t>
            </a:r>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8</a:t>
            </a:fld>
            <a:endParaRPr lang="nl-NL"/>
          </a:p>
        </p:txBody>
      </p:sp>
    </p:spTree>
    <p:extLst>
      <p:ext uri="{BB962C8B-B14F-4D97-AF65-F5344CB8AC3E}">
        <p14:creationId xmlns:p14="http://schemas.microsoft.com/office/powerpoint/2010/main" val="172491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54858" y="4400549"/>
            <a:ext cx="6474542" cy="4603341"/>
          </a:xfrm>
        </p:spPr>
        <p:txBody>
          <a:bodyPr/>
          <a:lstStyle/>
          <a:p>
            <a:r>
              <a:rPr lang="nl-NL" dirty="0">
                <a:effectLst/>
              </a:rPr>
              <a:t>Het bovenstaande schema is niet waterdicht, maar wel een handige kansberekening met een hoge slagingskans. De uiteindelijke oogkleur wordt door verschillende </a:t>
            </a:r>
            <a:r>
              <a:rPr lang="nl-NL" dirty="0">
                <a:effectLst/>
                <a:hlinkClick r:id="rId3"/>
              </a:rPr>
              <a:t>genen</a:t>
            </a:r>
            <a:r>
              <a:rPr lang="nl-NL" dirty="0">
                <a:effectLst/>
              </a:rPr>
              <a:t> bepaald.  </a:t>
            </a:r>
          </a:p>
          <a:p>
            <a:endParaRPr lang="nl-NL" dirty="0"/>
          </a:p>
          <a:p>
            <a:r>
              <a:rPr lang="nl-NL" dirty="0">
                <a:effectLst/>
              </a:rPr>
              <a:t>Ouders geven kopieën van hun genen door aan hun kinderen. Iedereen heeft van elk gen twee kopieën: je erft er van elke ouder één. Sommige kleurbepalende genen onderdrukken andere genen. Dit betekent dat zij dominant zijn over het andere gen.</a:t>
            </a:r>
          </a:p>
          <a:p>
            <a:endParaRPr lang="nl-NL" b="1" dirty="0">
              <a:effectLst/>
            </a:endParaRPr>
          </a:p>
          <a:p>
            <a:r>
              <a:rPr lang="nl-NL" b="1" dirty="0">
                <a:effectLst/>
              </a:rPr>
              <a:t>Bruin is dominant</a:t>
            </a:r>
          </a:p>
          <a:p>
            <a:r>
              <a:rPr lang="nl-NL" dirty="0">
                <a:effectLst/>
              </a:rPr>
              <a:t>Misschien kun je je nog herinneren van je biologielessen vroeger, dat bruin het meest dominante gen is en voorkomt bij 75 procent van de mensen. Gevolgd door groen (20 procent) en dan blauw (5 procent). Hebben jullie allebei bruine ogen, dan weet je een ding zeker: jullie hebben allebei een bruin gen (misschien twee). Je kind hoeft maar een zo’n bruin gen te erven en hij heeft bruine ogen (75 procent). Het kan zijn dat jullie allebei ook een recessief (niet zichtbaar) groen en/of blauw gen hebben dat jullie doorgeven, met groene (18,75 procent) of blauwe kijkers (6,25 procent) als resultaat.</a:t>
            </a:r>
          </a:p>
          <a:p>
            <a:endParaRPr lang="nl-NL" b="1" dirty="0">
              <a:effectLst/>
            </a:endParaRPr>
          </a:p>
          <a:p>
            <a:r>
              <a:rPr lang="nl-NL" b="1" dirty="0">
                <a:effectLst/>
              </a:rPr>
              <a:t>Blauw + blauw = blauw</a:t>
            </a:r>
          </a:p>
          <a:p>
            <a:r>
              <a:rPr lang="nl-NL" dirty="0">
                <a:effectLst/>
              </a:rPr>
              <a:t>Als jullie allebei blauwe ogen hebben dan zijn jullie de ‘eigenaar’ van in totaal vier recessieve blauwe genen. Je weet dan bijna zeker dat je kind ook blauwe ogen krijgt (kleine variaties daargelaten).</a:t>
            </a:r>
          </a:p>
          <a:p>
            <a:endParaRPr lang="nl-NL" dirty="0">
              <a:effectLst/>
            </a:endParaRPr>
          </a:p>
          <a:p>
            <a:r>
              <a:rPr lang="nl-NL" dirty="0">
                <a:effectLst/>
              </a:rPr>
              <a:t>Als een kind van zijn vader groen en blauw erft, en van zijn moeder blauw en blauw, zal het kind groene ogen hebben. Want de groene kopie is dominant over de blauwe kopieën.</a:t>
            </a:r>
          </a:p>
          <a:p>
            <a:endParaRPr lang="nl-NL" dirty="0"/>
          </a:p>
          <a:p>
            <a:r>
              <a:rPr lang="nl-NL" sz="800" dirty="0"/>
              <a:t>Bron: https://www.oudersvannu.nl/zwanger/zwangerschap/kleur-ogen-baby/</a:t>
            </a:r>
          </a:p>
        </p:txBody>
      </p:sp>
      <p:sp>
        <p:nvSpPr>
          <p:cNvPr id="4" name="Tijdelijke aanduiding voor dianummer 3"/>
          <p:cNvSpPr>
            <a:spLocks noGrp="1"/>
          </p:cNvSpPr>
          <p:nvPr>
            <p:ph type="sldNum" sz="quarter" idx="10"/>
          </p:nvPr>
        </p:nvSpPr>
        <p:spPr/>
        <p:txBody>
          <a:bodyPr/>
          <a:lstStyle/>
          <a:p>
            <a:fld id="{88454F0C-2A02-4169-ADEE-2F52A859C67D}" type="slidenum">
              <a:rPr lang="nl-NL" smtClean="0"/>
              <a:t>9</a:t>
            </a:fld>
            <a:endParaRPr lang="nl-NL"/>
          </a:p>
        </p:txBody>
      </p:sp>
    </p:spTree>
    <p:extLst>
      <p:ext uri="{BB962C8B-B14F-4D97-AF65-F5344CB8AC3E}">
        <p14:creationId xmlns:p14="http://schemas.microsoft.com/office/powerpoint/2010/main" val="1496348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de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de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4/6/2019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de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4/6/2019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de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nl-NL"/>
              <a:t>Klik om de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solidFill>
                  <a:srgbClr val="967E96">
                    <a:lumMod val="50000"/>
                  </a:srgbClr>
                </a:solidFill>
              </a:rPr>
              <a:pPr/>
              <a:t>4/6/2019</a:t>
            </a:fld>
            <a:endParaRPr lang="en-US" dirty="0">
              <a:solidFill>
                <a:srgbClr val="967E96">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967E96">
                  <a:lumMod val="50000"/>
                </a:srgbClr>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828061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solidFill>
                  <a:srgbClr val="967E96">
                    <a:lumMod val="50000"/>
                  </a:srgbClr>
                </a:solidFill>
              </a:rPr>
              <a:pPr/>
              <a:t>4/6/2019</a:t>
            </a:fld>
            <a:endParaRPr lang="en-US" dirty="0">
              <a:solidFill>
                <a:srgbClr val="967E96">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967E96">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89029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nl-NL"/>
              <a:t>Klik om de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solidFill>
                  <a:srgbClr val="967E96">
                    <a:lumMod val="50000"/>
                  </a:srgbClr>
                </a:solidFill>
              </a:rPr>
              <a:pPr/>
              <a:t>4/6/2019</a:t>
            </a:fld>
            <a:endParaRPr lang="en-US" dirty="0">
              <a:solidFill>
                <a:srgbClr val="967E96">
                  <a:lumMod val="50000"/>
                </a:srgbClr>
              </a:solidFill>
            </a:endParaRPr>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solidFill>
                <a:srgbClr val="967E96">
                  <a:lumMod val="50000"/>
                </a:srgbClr>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914799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solidFill>
                  <a:srgbClr val="967E96">
                    <a:lumMod val="50000"/>
                  </a:srgbClr>
                </a:solidFill>
              </a:rPr>
              <a:pPr/>
              <a:t>4/6/2019</a:t>
            </a:fld>
            <a:endParaRPr lang="en-US" dirty="0">
              <a:solidFill>
                <a:srgbClr val="967E96">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967E96">
                  <a:lumMod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435135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solidFill>
                  <a:srgbClr val="967E96">
                    <a:lumMod val="50000"/>
                  </a:srgbClr>
                </a:solidFill>
              </a:rPr>
              <a:pPr/>
              <a:t>4/6/2019</a:t>
            </a:fld>
            <a:endParaRPr lang="en-US" dirty="0">
              <a:solidFill>
                <a:srgbClr val="967E96">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967E96">
                  <a:lumMod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404587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solidFill>
                  <a:srgbClr val="967E96">
                    <a:lumMod val="50000"/>
                  </a:srgbClr>
                </a:solidFill>
              </a:rPr>
              <a:pPr/>
              <a:t>4/6/2019</a:t>
            </a:fld>
            <a:endParaRPr lang="en-US" dirty="0">
              <a:solidFill>
                <a:srgbClr val="967E96">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967E96">
                  <a:lumMod val="5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851555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solidFill>
                  <a:srgbClr val="967E96">
                    <a:lumMod val="50000"/>
                  </a:srgbClr>
                </a:solidFill>
              </a:rPr>
              <a:pPr/>
              <a:t>4/6/2019</a:t>
            </a:fld>
            <a:endParaRPr lang="en-US" dirty="0">
              <a:solidFill>
                <a:srgbClr val="967E96">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967E96">
                  <a:lumMod val="5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1685474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E16A73BC-5D11-4675-B334-102E1E8C9B50}" type="datetimeFigureOut">
              <a:rPr lang="en-US" dirty="0">
                <a:solidFill>
                  <a:srgbClr val="967E96">
                    <a:lumMod val="50000"/>
                  </a:srgbClr>
                </a:solidFill>
              </a:rPr>
              <a:pPr/>
              <a:t>4/6/2019</a:t>
            </a:fld>
            <a:endParaRPr lang="en-US" dirty="0">
              <a:solidFill>
                <a:srgbClr val="967E96">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967E96">
                  <a:lumMod val="50000"/>
                </a:srgbClr>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944950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solidFill>
                  <a:srgbClr val="967E96">
                    <a:lumMod val="75000"/>
                  </a:srgbClr>
                </a:solidFill>
              </a:rPr>
              <a:pPr/>
              <a:t>4/6/2019</a:t>
            </a:fld>
            <a:endParaRPr lang="en-US" dirty="0">
              <a:solidFill>
                <a:srgbClr val="967E96">
                  <a:lumMod val="75000"/>
                </a:srgbClr>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372978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solidFill>
                  <a:srgbClr val="967E96">
                    <a:lumMod val="50000"/>
                  </a:srgbClr>
                </a:solidFill>
              </a:rPr>
              <a:pPr/>
              <a:t>4/6/2019</a:t>
            </a:fld>
            <a:endParaRPr lang="en-US" dirty="0">
              <a:solidFill>
                <a:srgbClr val="967E96">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967E96">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4113777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solidFill>
                  <a:srgbClr val="967E96">
                    <a:lumMod val="50000"/>
                  </a:srgbClr>
                </a:solidFill>
              </a:rPr>
              <a:pPr/>
              <a:t>4/6/2019</a:t>
            </a:fld>
            <a:endParaRPr lang="en-US" dirty="0">
              <a:solidFill>
                <a:srgbClr val="967E96">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967E96">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179515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de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de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6.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4/6/2019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solidFill>
                  <a:srgbClr val="967E96">
                    <a:lumMod val="50000"/>
                  </a:srgbClr>
                </a:solidFill>
              </a:rPr>
              <a:pPr/>
              <a:t>4/6/2019</a:t>
            </a:fld>
            <a:endParaRPr lang="en-US" dirty="0">
              <a:solidFill>
                <a:srgbClr val="967E96">
                  <a:lumMod val="50000"/>
                </a:srgbClr>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solidFill>
                <a:srgbClr val="967E96">
                  <a:lumMod val="50000"/>
                </a:srgbClr>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9495067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d.nl/wetenschap/baasjes-kloonhond-het-lijkt-wel-tovenarij~a026a69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youtube.com/watch?v=c77MWJXHNT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t7XJyb3Hm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Anatomie en Fysiologie</a:t>
            </a:r>
          </a:p>
        </p:txBody>
      </p:sp>
      <p:sp>
        <p:nvSpPr>
          <p:cNvPr id="3" name="Ondertitel 2"/>
          <p:cNvSpPr>
            <a:spLocks noGrp="1"/>
          </p:cNvSpPr>
          <p:nvPr>
            <p:ph type="subTitle" idx="1"/>
          </p:nvPr>
        </p:nvSpPr>
        <p:spPr/>
        <p:txBody>
          <a:bodyPr/>
          <a:lstStyle/>
          <a:p>
            <a:r>
              <a:rPr lang="nl-NL" dirty="0"/>
              <a:t>Les 6</a:t>
            </a:r>
          </a:p>
          <a:p>
            <a:r>
              <a:rPr lang="nl-NL" dirty="0"/>
              <a:t>Chromosomen &amp; DNA</a:t>
            </a:r>
          </a:p>
        </p:txBody>
      </p:sp>
    </p:spTree>
    <p:extLst>
      <p:ext uri="{BB962C8B-B14F-4D97-AF65-F5344CB8AC3E}">
        <p14:creationId xmlns:p14="http://schemas.microsoft.com/office/powerpoint/2010/main" val="415759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Pipo de kloon</a:t>
            </a:r>
          </a:p>
        </p:txBody>
      </p:sp>
      <p:sp>
        <p:nvSpPr>
          <p:cNvPr id="3" name="Tijdelijke aanduiding voor inhoud 2"/>
          <p:cNvSpPr>
            <a:spLocks noGrp="1"/>
          </p:cNvSpPr>
          <p:nvPr>
            <p:ph sz="quarter" idx="13"/>
          </p:nvPr>
        </p:nvSpPr>
        <p:spPr>
          <a:xfrm>
            <a:off x="913775" y="1735282"/>
            <a:ext cx="10363826" cy="5226627"/>
          </a:xfrm>
        </p:spPr>
        <p:txBody>
          <a:bodyPr>
            <a:norm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sz="1400" dirty="0">
              <a:hlinkClick r:id="rId3"/>
            </a:endParaRPr>
          </a:p>
          <a:p>
            <a:r>
              <a:rPr lang="nl-NL" dirty="0">
                <a:hlinkClick r:id="rId4"/>
              </a:rPr>
              <a:t>https://www.youtube.com/watch?v=c77MWJXHNTU</a:t>
            </a:r>
            <a:r>
              <a:rPr lang="nl-NL" dirty="0"/>
              <a:t> </a:t>
            </a:r>
          </a:p>
        </p:txBody>
      </p:sp>
      <p:pic>
        <p:nvPicPr>
          <p:cNvPr id="5" name="Afbeelding 4"/>
          <p:cNvPicPr>
            <a:picLocks noChangeAspect="1"/>
          </p:cNvPicPr>
          <p:nvPr/>
        </p:nvPicPr>
        <p:blipFill>
          <a:blip r:embed="rId5"/>
          <a:stretch>
            <a:fillRect/>
          </a:stretch>
        </p:blipFill>
        <p:spPr>
          <a:xfrm>
            <a:off x="3552825" y="1995487"/>
            <a:ext cx="5086350" cy="2867025"/>
          </a:xfrm>
          <a:prstGeom prst="rect">
            <a:avLst/>
          </a:prstGeom>
        </p:spPr>
      </p:pic>
    </p:spTree>
    <p:extLst>
      <p:ext uri="{BB962C8B-B14F-4D97-AF65-F5344CB8AC3E}">
        <p14:creationId xmlns:p14="http://schemas.microsoft.com/office/powerpoint/2010/main" val="290641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genetica</a:t>
            </a:r>
          </a:p>
        </p:txBody>
      </p:sp>
      <p:sp>
        <p:nvSpPr>
          <p:cNvPr id="3" name="Tijdelijke aanduiding voor inhoud 2"/>
          <p:cNvSpPr>
            <a:spLocks noGrp="1"/>
          </p:cNvSpPr>
          <p:nvPr>
            <p:ph sz="quarter" idx="13"/>
          </p:nvPr>
        </p:nvSpPr>
        <p:spPr>
          <a:xfrm>
            <a:off x="913774" y="1735282"/>
            <a:ext cx="10363826" cy="4925291"/>
          </a:xfrm>
        </p:spPr>
        <p:txBody>
          <a:bodyPr>
            <a:normAutofit/>
          </a:bodyPr>
          <a:lstStyle/>
          <a:p>
            <a:pPr marL="182880" lvl="0" indent="-182880">
              <a:lnSpc>
                <a:spcPct val="90000"/>
              </a:lnSpc>
              <a:spcBef>
                <a:spcPts val="1200"/>
              </a:spcBef>
              <a:buClr>
                <a:srgbClr val="967E96"/>
              </a:buClr>
              <a:buSzPct val="85000"/>
              <a:buFont typeface="Wingdings" pitchFamily="2" charset="2"/>
              <a:buChar char="§"/>
            </a:pPr>
            <a:endParaRPr lang="nl-NL" cap="none" dirty="0"/>
          </a:p>
          <a:p>
            <a:pPr marL="182880" lvl="0" indent="-182880">
              <a:lnSpc>
                <a:spcPct val="90000"/>
              </a:lnSpc>
              <a:spcBef>
                <a:spcPts val="1200"/>
              </a:spcBef>
              <a:buClr>
                <a:srgbClr val="967E96"/>
              </a:buClr>
              <a:buSzPct val="85000"/>
              <a:buFont typeface="Wingdings" pitchFamily="2" charset="2"/>
              <a:buChar char="§"/>
            </a:pPr>
            <a:endParaRPr lang="nl-NL" dirty="0">
              <a:solidFill>
                <a:srgbClr val="C00000"/>
              </a:solidFill>
            </a:endParaRPr>
          </a:p>
          <a:p>
            <a:pPr marL="640080" lvl="1" indent="-182880">
              <a:lnSpc>
                <a:spcPct val="90000"/>
              </a:lnSpc>
              <a:spcBef>
                <a:spcPts val="1200"/>
              </a:spcBef>
              <a:buClr>
                <a:srgbClr val="967E96"/>
              </a:buClr>
              <a:buSzPct val="85000"/>
              <a:buFont typeface="Wingdings" pitchFamily="2" charset="2"/>
              <a:buChar char="§"/>
            </a:pPr>
            <a:r>
              <a:rPr lang="nl-NL" sz="2000" dirty="0"/>
              <a:t>Bedenk voor jezelf of jij voor of tegen het klonen van dieren bent</a:t>
            </a:r>
          </a:p>
          <a:p>
            <a:pPr marL="1097280" lvl="2" indent="-182880">
              <a:lnSpc>
                <a:spcPct val="90000"/>
              </a:lnSpc>
              <a:spcBef>
                <a:spcPts val="1200"/>
              </a:spcBef>
              <a:buClr>
                <a:srgbClr val="967E96"/>
              </a:buClr>
              <a:buSzPct val="85000"/>
              <a:buFont typeface="Wingdings" pitchFamily="2" charset="2"/>
              <a:buChar char="§"/>
            </a:pPr>
            <a:endParaRPr lang="nl-NL" dirty="0"/>
          </a:p>
          <a:p>
            <a:pPr marL="640080" lvl="1" indent="-182880">
              <a:lnSpc>
                <a:spcPct val="90000"/>
              </a:lnSpc>
              <a:spcBef>
                <a:spcPts val="1200"/>
              </a:spcBef>
              <a:buClr>
                <a:srgbClr val="967E96"/>
              </a:buClr>
              <a:buSzPct val="85000"/>
              <a:buFont typeface="Wingdings" pitchFamily="2" charset="2"/>
              <a:buChar char="§"/>
            </a:pPr>
            <a:r>
              <a:rPr lang="nl-NL" sz="2000" dirty="0"/>
              <a:t>Bedenk twee (2) argumenten waarom je voor óf waarom e tegen bent</a:t>
            </a:r>
          </a:p>
          <a:p>
            <a:pPr marL="640080" lvl="1" indent="-182880">
              <a:lnSpc>
                <a:spcPct val="90000"/>
              </a:lnSpc>
              <a:spcBef>
                <a:spcPts val="1200"/>
              </a:spcBef>
              <a:buClr>
                <a:srgbClr val="967E96"/>
              </a:buClr>
              <a:buSzPct val="85000"/>
              <a:buFont typeface="Wingdings" pitchFamily="2" charset="2"/>
              <a:buChar char="§"/>
            </a:pPr>
            <a:endParaRPr lang="nl-NL" sz="2000" dirty="0"/>
          </a:p>
          <a:p>
            <a:pPr marL="640080" lvl="1" indent="-182880">
              <a:lnSpc>
                <a:spcPct val="90000"/>
              </a:lnSpc>
              <a:spcBef>
                <a:spcPts val="1200"/>
              </a:spcBef>
              <a:buClr>
                <a:srgbClr val="967E96"/>
              </a:buClr>
              <a:buSzPct val="85000"/>
              <a:buFont typeface="Wingdings" pitchFamily="2" charset="2"/>
              <a:buChar char="§"/>
            </a:pPr>
            <a:r>
              <a:rPr lang="nl-NL" sz="2000" dirty="0"/>
              <a:t>Neem hier vijf (5) minuten de tijd voor</a:t>
            </a:r>
          </a:p>
          <a:p>
            <a:pPr marL="640080" lvl="1" indent="-182880">
              <a:lnSpc>
                <a:spcPct val="90000"/>
              </a:lnSpc>
              <a:spcBef>
                <a:spcPts val="1200"/>
              </a:spcBef>
              <a:buClr>
                <a:srgbClr val="967E96"/>
              </a:buClr>
              <a:buSzPct val="85000"/>
              <a:buFont typeface="Wingdings" pitchFamily="2" charset="2"/>
              <a:buChar char="§"/>
            </a:pPr>
            <a:endParaRPr lang="nl-NL" sz="2000" dirty="0"/>
          </a:p>
          <a:p>
            <a:pPr marL="640080" lvl="1" indent="-182880">
              <a:lnSpc>
                <a:spcPct val="90000"/>
              </a:lnSpc>
              <a:spcBef>
                <a:spcPts val="1200"/>
              </a:spcBef>
              <a:buClr>
                <a:srgbClr val="967E96"/>
              </a:buClr>
              <a:buSzPct val="85000"/>
              <a:buFont typeface="Wingdings" pitchFamily="2" charset="2"/>
              <a:buChar char="§"/>
            </a:pPr>
            <a:r>
              <a:rPr lang="nl-NL" sz="2000" dirty="0"/>
              <a:t>Lagerhuis </a:t>
            </a:r>
          </a:p>
          <a:p>
            <a:pPr marL="1097280" lvl="2" indent="-182880">
              <a:lnSpc>
                <a:spcPct val="90000"/>
              </a:lnSpc>
              <a:spcBef>
                <a:spcPts val="1200"/>
              </a:spcBef>
              <a:buClr>
                <a:srgbClr val="967E96"/>
              </a:buClr>
              <a:buSzPct val="85000"/>
              <a:buFont typeface="Wingdings" pitchFamily="2" charset="2"/>
              <a:buChar char="§"/>
            </a:pPr>
            <a:r>
              <a:rPr lang="nl-NL" dirty="0"/>
              <a:t>Voorstanders naar linkerkant lokaal</a:t>
            </a:r>
          </a:p>
          <a:p>
            <a:pPr marL="1097280" lvl="2" indent="-182880">
              <a:lnSpc>
                <a:spcPct val="90000"/>
              </a:lnSpc>
              <a:spcBef>
                <a:spcPts val="1200"/>
              </a:spcBef>
              <a:buClr>
                <a:srgbClr val="967E96"/>
              </a:buClr>
              <a:buSzPct val="85000"/>
              <a:buFont typeface="Wingdings" pitchFamily="2" charset="2"/>
              <a:buChar char="§"/>
            </a:pPr>
            <a:r>
              <a:rPr lang="nl-NL" dirty="0"/>
              <a:t>Tegenstanders naar rechterkant lokaal</a:t>
            </a:r>
          </a:p>
        </p:txBody>
      </p:sp>
    </p:spTree>
    <p:extLst>
      <p:ext uri="{BB962C8B-B14F-4D97-AF65-F5344CB8AC3E}">
        <p14:creationId xmlns:p14="http://schemas.microsoft.com/office/powerpoint/2010/main" val="12994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913774" y="1163782"/>
            <a:ext cx="10363826" cy="4627417"/>
          </a:xfrm>
        </p:spPr>
        <p:txBody>
          <a:bodyPr/>
          <a:lstStyle/>
          <a:p>
            <a:pPr marL="0" indent="0" algn="ctr">
              <a:buNone/>
            </a:pPr>
            <a:r>
              <a:rPr lang="nl-NL" sz="4400" dirty="0">
                <a:solidFill>
                  <a:srgbClr val="C00000"/>
                </a:solidFill>
              </a:rPr>
              <a:t>Spelregels </a:t>
            </a:r>
            <a:r>
              <a:rPr lang="nl-NL" sz="4400" dirty="0" err="1">
                <a:solidFill>
                  <a:srgbClr val="C00000"/>
                </a:solidFill>
              </a:rPr>
              <a:t>lagerhuisdebat</a:t>
            </a:r>
            <a:endParaRPr lang="nl-NL" sz="4400" dirty="0">
              <a:solidFill>
                <a:srgbClr val="C00000"/>
              </a:solidFill>
            </a:endParaRPr>
          </a:p>
          <a:p>
            <a:pPr marL="0" indent="0">
              <a:buNone/>
            </a:pPr>
            <a:endParaRPr lang="nl-NL" sz="3200" dirty="0">
              <a:solidFill>
                <a:srgbClr val="C00000"/>
              </a:solidFill>
            </a:endParaRPr>
          </a:p>
          <a:p>
            <a:r>
              <a:rPr lang="nl-NL" dirty="0"/>
              <a:t>Zet twee rijen van stoelen tegenover elkaar. </a:t>
            </a:r>
          </a:p>
          <a:p>
            <a:r>
              <a:rPr lang="nl-NL" dirty="0"/>
              <a:t>De ene kant is vóór de stelling; </a:t>
            </a:r>
          </a:p>
          <a:p>
            <a:r>
              <a:rPr lang="nl-NL" dirty="0"/>
              <a:t>de andere kant tegen. Wie het woord wil, staat op. </a:t>
            </a:r>
          </a:p>
          <a:p>
            <a:r>
              <a:rPr lang="nl-NL" dirty="0"/>
              <a:t>Maar spreken mag pas als de debatleider je het woord geeft. </a:t>
            </a:r>
          </a:p>
        </p:txBody>
      </p:sp>
    </p:spTree>
    <p:extLst>
      <p:ext uri="{BB962C8B-B14F-4D97-AF65-F5344CB8AC3E}">
        <p14:creationId xmlns:p14="http://schemas.microsoft.com/office/powerpoint/2010/main" val="32600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Vooruitblik kennistoets</a:t>
            </a:r>
          </a:p>
        </p:txBody>
      </p:sp>
      <p:sp>
        <p:nvSpPr>
          <p:cNvPr id="3" name="Tijdelijke aanduiding voor inhoud 2"/>
          <p:cNvSpPr>
            <a:spLocks noGrp="1"/>
          </p:cNvSpPr>
          <p:nvPr>
            <p:ph sz="quarter" idx="13"/>
          </p:nvPr>
        </p:nvSpPr>
        <p:spPr/>
        <p:txBody>
          <a:bodyPr/>
          <a:lstStyle/>
          <a:p>
            <a:endParaRPr lang="nl-NL" dirty="0"/>
          </a:p>
          <a:p>
            <a:r>
              <a:rPr lang="nl-NL" dirty="0"/>
              <a:t>Kennistoets is een mix van multiple </a:t>
            </a:r>
            <a:r>
              <a:rPr lang="nl-NL" dirty="0" err="1"/>
              <a:t>choice</a:t>
            </a:r>
            <a:r>
              <a:rPr lang="nl-NL" dirty="0"/>
              <a:t> vragen en open vragen</a:t>
            </a:r>
          </a:p>
          <a:p>
            <a:r>
              <a:rPr lang="nl-NL" dirty="0"/>
              <a:t>De toets gaat over informatie die in het boek staat (</a:t>
            </a:r>
            <a:r>
              <a:rPr lang="nl-NL" b="1" dirty="0"/>
              <a:t>hoofdstuk 1</a:t>
            </a:r>
            <a:r>
              <a:rPr lang="nl-NL" dirty="0"/>
              <a:t>) en wat er in de colleges is behandeld</a:t>
            </a:r>
          </a:p>
          <a:p>
            <a:endParaRPr lang="nl-NL" dirty="0"/>
          </a:p>
        </p:txBody>
      </p:sp>
    </p:spTree>
    <p:extLst>
      <p:ext uri="{BB962C8B-B14F-4D97-AF65-F5344CB8AC3E}">
        <p14:creationId xmlns:p14="http://schemas.microsoft.com/office/powerpoint/2010/main" val="166998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Overzicht anatomie / fysiologie</a:t>
            </a:r>
          </a:p>
        </p:txBody>
      </p:sp>
      <p:sp>
        <p:nvSpPr>
          <p:cNvPr id="3" name="Tijdelijke aanduiding voor inhoud 2"/>
          <p:cNvSpPr>
            <a:spLocks noGrp="1"/>
          </p:cNvSpPr>
          <p:nvPr>
            <p:ph sz="quarter" idx="13"/>
          </p:nvPr>
        </p:nvSpPr>
        <p:spPr>
          <a:xfrm>
            <a:off x="914400" y="2214694"/>
            <a:ext cx="10363826" cy="4279625"/>
          </a:xfrm>
        </p:spPr>
        <p:txBody>
          <a:bodyPr vert="horz" lIns="91440" tIns="45720" rIns="91440" bIns="45720" rtlCol="0" anchor="t">
            <a:normAutofit/>
          </a:bodyPr>
          <a:lstStyle/>
          <a:p>
            <a:r>
              <a:rPr lang="nl-NL" sz="2400" dirty="0"/>
              <a:t>Vandaag </a:t>
            </a:r>
            <a:r>
              <a:rPr lang="nl-NL" sz="2400" b="1" dirty="0"/>
              <a:t>week 6</a:t>
            </a:r>
            <a:r>
              <a:rPr lang="nl-NL" sz="2400" dirty="0"/>
              <a:t> van de WIKI: Chromosomen en DNA</a:t>
            </a:r>
          </a:p>
          <a:p>
            <a:r>
              <a:rPr lang="nl-NL" sz="2400" b="1" dirty="0"/>
              <a:t>Week 7</a:t>
            </a:r>
            <a:r>
              <a:rPr lang="nl-NL" sz="2400" dirty="0"/>
              <a:t> (8-4 t/m 12-4) Presentaties ziekte bij een orgaan (1/3 cijfer)</a:t>
            </a:r>
          </a:p>
          <a:p>
            <a:r>
              <a:rPr lang="nl-NL" sz="2400" b="1" dirty="0"/>
              <a:t>Week 8</a:t>
            </a:r>
            <a:r>
              <a:rPr lang="nl-NL" sz="2400" dirty="0"/>
              <a:t> (15-4 t/m 19-4) Kennistoets </a:t>
            </a:r>
            <a:r>
              <a:rPr lang="nl-NL" sz="2400" b="1" dirty="0"/>
              <a:t>Hoofdstuk 1 </a:t>
            </a:r>
            <a:r>
              <a:rPr lang="nl-NL" sz="2400" dirty="0"/>
              <a:t>(2/3 cijfer) </a:t>
            </a:r>
          </a:p>
          <a:p>
            <a:r>
              <a:rPr lang="nl-NL" sz="2400" b="1" dirty="0"/>
              <a:t>Week 9</a:t>
            </a:r>
            <a:r>
              <a:rPr lang="nl-NL" sz="2400" dirty="0"/>
              <a:t> (23-4 t/m 26-4) bufferweek </a:t>
            </a:r>
          </a:p>
        </p:txBody>
      </p:sp>
    </p:spTree>
    <p:extLst>
      <p:ext uri="{BB962C8B-B14F-4D97-AF65-F5344CB8AC3E}">
        <p14:creationId xmlns:p14="http://schemas.microsoft.com/office/powerpoint/2010/main" val="208164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 vorige les</a:t>
            </a:r>
          </a:p>
        </p:txBody>
      </p:sp>
      <p:sp>
        <p:nvSpPr>
          <p:cNvPr id="3" name="Tijdelijke aanduiding voor inhoud 2"/>
          <p:cNvSpPr>
            <a:spLocks noGrp="1"/>
          </p:cNvSpPr>
          <p:nvPr>
            <p:ph sz="quarter" idx="13"/>
          </p:nvPr>
        </p:nvSpPr>
        <p:spPr/>
        <p:txBody>
          <a:bodyPr>
            <a:normAutofit/>
          </a:bodyPr>
          <a:lstStyle/>
          <a:p>
            <a:r>
              <a:rPr lang="nl-NL" sz="2400" dirty="0"/>
              <a:t>Wat zijn motorische en sensorische zenuwen?</a:t>
            </a:r>
          </a:p>
          <a:p>
            <a:r>
              <a:rPr lang="nl-NL" sz="2400" dirty="0"/>
              <a:t>Waar ligt het Centraal zenuwstelsel en waar het perifeer zenuwstelsel?</a:t>
            </a:r>
          </a:p>
          <a:p>
            <a:r>
              <a:rPr lang="nl-NL" sz="2400" dirty="0"/>
              <a:t>Functie van liquor in ruggenmerg?</a:t>
            </a:r>
          </a:p>
          <a:p>
            <a:r>
              <a:rPr lang="nl-NL" sz="2400" dirty="0"/>
              <a:t>Noem 4 Hormoonklieren. </a:t>
            </a:r>
          </a:p>
          <a:p>
            <a:r>
              <a:rPr lang="nl-NL" sz="2400" dirty="0"/>
              <a:t>Wat doet de belangrijkste hormoonklier? </a:t>
            </a:r>
          </a:p>
        </p:txBody>
      </p:sp>
    </p:spTree>
    <p:extLst>
      <p:ext uri="{BB962C8B-B14F-4D97-AF65-F5344CB8AC3E}">
        <p14:creationId xmlns:p14="http://schemas.microsoft.com/office/powerpoint/2010/main" val="120748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chromosomen</a:t>
            </a:r>
          </a:p>
        </p:txBody>
      </p:sp>
      <p:sp>
        <p:nvSpPr>
          <p:cNvPr id="3" name="Tijdelijke aanduiding voor inhoud 2"/>
          <p:cNvSpPr>
            <a:spLocks noGrp="1"/>
          </p:cNvSpPr>
          <p:nvPr>
            <p:ph sz="quarter" idx="13"/>
          </p:nvPr>
        </p:nvSpPr>
        <p:spPr>
          <a:xfrm>
            <a:off x="913774" y="2367092"/>
            <a:ext cx="10363826" cy="4490908"/>
          </a:xfrm>
        </p:spPr>
        <p:txBody>
          <a:bodyPr/>
          <a:lstStyle/>
          <a:p>
            <a:r>
              <a:rPr lang="nl-NL" dirty="0"/>
              <a:t>Chromosoom is drager van erfelijk materiaal</a:t>
            </a:r>
          </a:p>
          <a:p>
            <a:r>
              <a:rPr lang="nl-NL" dirty="0"/>
              <a:t>Erfelijke factoren bepalen hoe je er uit ziet en soms ook welke erfelijke ziektes je kunt krijgen</a:t>
            </a:r>
          </a:p>
          <a:p>
            <a:r>
              <a:rPr lang="nl-NL" dirty="0"/>
              <a:t>In de kern van een bevruchte eicel zitten erfelijkheidsdragers</a:t>
            </a:r>
          </a:p>
          <a:p>
            <a:r>
              <a:rPr lang="nl-NL" dirty="0"/>
              <a:t>Cel               chromosomen                DNA</a:t>
            </a:r>
          </a:p>
          <a:p>
            <a:r>
              <a:rPr lang="nl-NL" dirty="0"/>
              <a:t>23 chromosomen uit zaadcel man</a:t>
            </a:r>
          </a:p>
          <a:p>
            <a:r>
              <a:rPr lang="nl-NL" dirty="0"/>
              <a:t>23 chromosomen uit eicel vrouw</a:t>
            </a:r>
          </a:p>
          <a:p>
            <a:r>
              <a:rPr lang="nl-NL" dirty="0"/>
              <a:t>46 chromosomen die 23 paren vormen</a:t>
            </a:r>
          </a:p>
          <a:p>
            <a:endParaRPr lang="nl-NL" dirty="0"/>
          </a:p>
        </p:txBody>
      </p:sp>
      <p:sp>
        <p:nvSpPr>
          <p:cNvPr id="5" name="PIJL-RECHTS 4"/>
          <p:cNvSpPr/>
          <p:nvPr/>
        </p:nvSpPr>
        <p:spPr>
          <a:xfrm>
            <a:off x="1808019" y="4301836"/>
            <a:ext cx="736398" cy="190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stretch>
            <a:fillRect/>
          </a:stretch>
        </p:blipFill>
        <p:spPr>
          <a:xfrm>
            <a:off x="4508636" y="4301836"/>
            <a:ext cx="999831" cy="286537"/>
          </a:xfrm>
          <a:prstGeom prst="rect">
            <a:avLst/>
          </a:prstGeom>
        </p:spPr>
      </p:pic>
    </p:spTree>
    <p:extLst>
      <p:ext uri="{BB962C8B-B14F-4D97-AF65-F5344CB8AC3E}">
        <p14:creationId xmlns:p14="http://schemas.microsoft.com/office/powerpoint/2010/main" val="76746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solidFill>
                  <a:srgbClr val="C00000"/>
                </a:solidFill>
              </a:rPr>
              <a:t>Mannetje of vrouwtje?</a:t>
            </a:r>
          </a:p>
        </p:txBody>
      </p:sp>
      <p:sp>
        <p:nvSpPr>
          <p:cNvPr id="3" name="Tijdelijke aanduiding voor inhoud 2"/>
          <p:cNvSpPr>
            <a:spLocks noGrp="1"/>
          </p:cNvSpPr>
          <p:nvPr>
            <p:ph idx="1"/>
          </p:nvPr>
        </p:nvSpPr>
        <p:spPr/>
        <p:txBody>
          <a:bodyPr/>
          <a:lstStyle/>
          <a:p>
            <a:pPr marL="228600" lvl="0" indent="-228600">
              <a:lnSpc>
                <a:spcPct val="120000"/>
              </a:lnSpc>
              <a:spcBef>
                <a:spcPts val="1000"/>
              </a:spcBef>
              <a:buClr>
                <a:prstClr val="black"/>
              </a:buClr>
              <a:buSzTx/>
              <a:buFont typeface="Arial" panose="020B0604020202020204" pitchFamily="34" charset="0"/>
              <a:buChar char="•"/>
            </a:pPr>
            <a:r>
              <a:rPr lang="nl-NL" cap="all" dirty="0">
                <a:solidFill>
                  <a:prstClr val="black"/>
                </a:solidFill>
                <a:latin typeface="Tw Cen MT" panose="020B0602020104020603"/>
              </a:rPr>
              <a:t>23</a:t>
            </a:r>
            <a:r>
              <a:rPr lang="nl-NL" cap="all" baseline="30000" dirty="0">
                <a:solidFill>
                  <a:prstClr val="black"/>
                </a:solidFill>
                <a:latin typeface="Tw Cen MT" panose="020B0602020104020603"/>
              </a:rPr>
              <a:t>e</a:t>
            </a:r>
            <a:r>
              <a:rPr lang="nl-NL" cap="all" dirty="0">
                <a:solidFill>
                  <a:prstClr val="black"/>
                </a:solidFill>
                <a:latin typeface="Tw Cen MT" panose="020B0602020104020603"/>
              </a:rPr>
              <a:t> paar chromosomen bepalen geslacht kind</a:t>
            </a:r>
          </a:p>
          <a:p>
            <a:pPr marL="228600" lvl="0" indent="-228600">
              <a:lnSpc>
                <a:spcPct val="120000"/>
              </a:lnSpc>
              <a:spcBef>
                <a:spcPts val="1000"/>
              </a:spcBef>
              <a:buClr>
                <a:prstClr val="black"/>
              </a:buClr>
              <a:buSzTx/>
              <a:buFont typeface="Arial" panose="020B0604020202020204" pitchFamily="34" charset="0"/>
              <a:buChar char="•"/>
            </a:pPr>
            <a:r>
              <a:rPr lang="nl-NL" cap="all" dirty="0">
                <a:solidFill>
                  <a:prstClr val="black"/>
                </a:solidFill>
                <a:latin typeface="Tw Cen MT" panose="020B0602020104020603"/>
              </a:rPr>
              <a:t>Cellen vrouw = 2 X-chromosomen</a:t>
            </a:r>
          </a:p>
          <a:p>
            <a:pPr marL="228600" lvl="0" indent="-228600">
              <a:lnSpc>
                <a:spcPct val="120000"/>
              </a:lnSpc>
              <a:spcBef>
                <a:spcPts val="1000"/>
              </a:spcBef>
              <a:buClr>
                <a:prstClr val="black"/>
              </a:buClr>
              <a:buSzTx/>
              <a:buFont typeface="Arial" panose="020B0604020202020204" pitchFamily="34" charset="0"/>
              <a:buChar char="•"/>
            </a:pPr>
            <a:r>
              <a:rPr lang="nl-NL" cap="all" dirty="0">
                <a:solidFill>
                  <a:prstClr val="black"/>
                </a:solidFill>
                <a:latin typeface="Tw Cen MT" panose="020B0602020104020603"/>
              </a:rPr>
              <a:t>Cellen man 1X + 1Y chromosoom</a:t>
            </a:r>
          </a:p>
          <a:p>
            <a:pPr marL="228600" lvl="0" indent="-228600">
              <a:lnSpc>
                <a:spcPct val="120000"/>
              </a:lnSpc>
              <a:spcBef>
                <a:spcPts val="1000"/>
              </a:spcBef>
              <a:buClr>
                <a:prstClr val="black"/>
              </a:buClr>
              <a:buSzTx/>
              <a:buFont typeface="Arial" panose="020B0604020202020204" pitchFamily="34" charset="0"/>
              <a:buChar char="•"/>
            </a:pPr>
            <a:r>
              <a:rPr lang="nl-NL" cap="all" dirty="0">
                <a:solidFill>
                  <a:prstClr val="black"/>
                </a:solidFill>
                <a:latin typeface="Tw Cen MT" panose="020B0602020104020603"/>
              </a:rPr>
              <a:t>X + x </a:t>
            </a:r>
            <a:r>
              <a:rPr lang="nl-NL" cap="all" dirty="0">
                <a:solidFill>
                  <a:prstClr val="black"/>
                </a:solidFill>
                <a:latin typeface="Tw Cen MT" panose="020B0602020104020603"/>
                <a:sym typeface="Wingdings" panose="05000000000000000000" pitchFamily="2" charset="2"/>
              </a:rPr>
              <a:t> baby: meisje</a:t>
            </a:r>
          </a:p>
          <a:p>
            <a:pPr marL="228600" lvl="0" indent="-228600">
              <a:lnSpc>
                <a:spcPct val="120000"/>
              </a:lnSpc>
              <a:spcBef>
                <a:spcPts val="1000"/>
              </a:spcBef>
              <a:buClr>
                <a:prstClr val="black"/>
              </a:buClr>
              <a:buSzTx/>
              <a:buFont typeface="Arial" panose="020B0604020202020204" pitchFamily="34" charset="0"/>
              <a:buChar char="•"/>
            </a:pPr>
            <a:r>
              <a:rPr lang="nl-NL" cap="all" dirty="0">
                <a:solidFill>
                  <a:prstClr val="black"/>
                </a:solidFill>
                <a:latin typeface="Tw Cen MT" panose="020B0602020104020603"/>
              </a:rPr>
              <a:t>X + Y </a:t>
            </a:r>
            <a:r>
              <a:rPr lang="nl-NL" cap="all">
                <a:solidFill>
                  <a:prstClr val="black"/>
                </a:solidFill>
                <a:latin typeface="Tw Cen MT" panose="020B0602020104020603"/>
                <a:sym typeface="Wingdings" panose="05000000000000000000" pitchFamily="2" charset="2"/>
              </a:rPr>
              <a:t> Baby: </a:t>
            </a:r>
            <a:r>
              <a:rPr lang="nl-NL" cap="all" dirty="0">
                <a:solidFill>
                  <a:prstClr val="black"/>
                </a:solidFill>
                <a:latin typeface="Tw Cen MT" panose="020B0602020104020603"/>
                <a:sym typeface="Wingdings" panose="05000000000000000000" pitchFamily="2" charset="2"/>
              </a:rPr>
              <a:t>jongen</a:t>
            </a:r>
            <a:endParaRPr lang="nl-NL" cap="all" dirty="0">
              <a:solidFill>
                <a:prstClr val="black"/>
              </a:solidFill>
              <a:latin typeface="Tw Cen MT" panose="020B0602020104020603"/>
            </a:endParaRPr>
          </a:p>
          <a:p>
            <a:endParaRPr lang="nl-NL" dirty="0"/>
          </a:p>
        </p:txBody>
      </p:sp>
      <p:pic>
        <p:nvPicPr>
          <p:cNvPr id="4" name="Afbeelding 3"/>
          <p:cNvPicPr>
            <a:picLocks noChangeAspect="1"/>
          </p:cNvPicPr>
          <p:nvPr/>
        </p:nvPicPr>
        <p:blipFill>
          <a:blip r:embed="rId3"/>
          <a:stretch>
            <a:fillRect/>
          </a:stretch>
        </p:blipFill>
        <p:spPr>
          <a:xfrm>
            <a:off x="6286084" y="3329144"/>
            <a:ext cx="4842164" cy="2870488"/>
          </a:xfrm>
          <a:prstGeom prst="rect">
            <a:avLst/>
          </a:prstGeom>
        </p:spPr>
      </p:pic>
    </p:spTree>
    <p:extLst>
      <p:ext uri="{BB962C8B-B14F-4D97-AF65-F5344CB8AC3E}">
        <p14:creationId xmlns:p14="http://schemas.microsoft.com/office/powerpoint/2010/main" val="140291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Chromosomen</a:t>
            </a:r>
          </a:p>
        </p:txBody>
      </p:sp>
      <p:pic>
        <p:nvPicPr>
          <p:cNvPr id="4" name="Tijdelijke aanduiding voor inhoud 3"/>
          <p:cNvPicPr>
            <a:picLocks noGrp="1" noChangeAspect="1"/>
          </p:cNvPicPr>
          <p:nvPr>
            <p:ph sz="quarter" idx="13"/>
          </p:nvPr>
        </p:nvPicPr>
        <p:blipFill>
          <a:blip r:embed="rId3"/>
          <a:stretch>
            <a:fillRect/>
          </a:stretch>
        </p:blipFill>
        <p:spPr>
          <a:xfrm>
            <a:off x="2173415" y="1926477"/>
            <a:ext cx="6565636" cy="4931523"/>
          </a:xfrm>
          <a:prstGeom prst="rect">
            <a:avLst/>
          </a:prstGeom>
        </p:spPr>
      </p:pic>
    </p:spTree>
    <p:extLst>
      <p:ext uri="{BB962C8B-B14F-4D97-AF65-F5344CB8AC3E}">
        <p14:creationId xmlns:p14="http://schemas.microsoft.com/office/powerpoint/2010/main" val="286554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4" y="389917"/>
            <a:ext cx="10364451" cy="1596177"/>
          </a:xfrm>
        </p:spPr>
        <p:txBody>
          <a:bodyPr/>
          <a:lstStyle/>
          <a:p>
            <a:r>
              <a:rPr lang="nl-NL" dirty="0">
                <a:solidFill>
                  <a:srgbClr val="C00000"/>
                </a:solidFill>
              </a:rPr>
              <a:t>DNA</a:t>
            </a:r>
            <a:br>
              <a:rPr lang="nl-NL" dirty="0"/>
            </a:br>
            <a:r>
              <a:rPr lang="nl-NL" sz="3200" dirty="0" err="1">
                <a:solidFill>
                  <a:srgbClr val="0070C0"/>
                </a:solidFill>
              </a:rPr>
              <a:t>deoxyribonuclein</a:t>
            </a:r>
            <a:r>
              <a:rPr lang="nl-NL" sz="3200" dirty="0">
                <a:solidFill>
                  <a:srgbClr val="0070C0"/>
                </a:solidFill>
              </a:rPr>
              <a:t> Acid</a:t>
            </a:r>
          </a:p>
        </p:txBody>
      </p:sp>
      <p:sp>
        <p:nvSpPr>
          <p:cNvPr id="3" name="Tijdelijke aanduiding voor inhoud 2"/>
          <p:cNvSpPr>
            <a:spLocks noGrp="1"/>
          </p:cNvSpPr>
          <p:nvPr>
            <p:ph sz="quarter" idx="13"/>
          </p:nvPr>
        </p:nvSpPr>
        <p:spPr>
          <a:xfrm>
            <a:off x="551825" y="1756065"/>
            <a:ext cx="11088350" cy="4509654"/>
          </a:xfrm>
        </p:spPr>
        <p:txBody>
          <a:bodyPr>
            <a:normAutofit/>
          </a:bodyPr>
          <a:lstStyle/>
          <a:p>
            <a:endParaRPr lang="nl-NL" dirty="0"/>
          </a:p>
          <a:p>
            <a:endParaRPr lang="nl-NL" dirty="0"/>
          </a:p>
          <a:p>
            <a:endParaRPr lang="nl-NL" dirty="0"/>
          </a:p>
          <a:p>
            <a:endParaRPr lang="nl-NL" dirty="0"/>
          </a:p>
          <a:p>
            <a:endParaRPr lang="nl-NL" dirty="0">
              <a:hlinkClick r:id="rId3"/>
            </a:endParaRPr>
          </a:p>
          <a:p>
            <a:endParaRPr lang="nl-NL" dirty="0">
              <a:hlinkClick r:id="rId3"/>
            </a:endParaRPr>
          </a:p>
          <a:p>
            <a:endParaRPr lang="nl-NL" dirty="0">
              <a:hlinkClick r:id="rId3"/>
            </a:endParaRPr>
          </a:p>
          <a:p>
            <a:endParaRPr lang="nl-NL" dirty="0">
              <a:hlinkClick r:id="rId3"/>
            </a:endParaRPr>
          </a:p>
          <a:p>
            <a:r>
              <a:rPr lang="nl-NL" dirty="0">
                <a:hlinkClick r:id="rId3"/>
              </a:rPr>
              <a:t>https://www.youtube.com/watch?v=it7XJyb3HmI</a:t>
            </a:r>
            <a:endParaRPr lang="nl-NL" dirty="0"/>
          </a:p>
          <a:p>
            <a:endParaRPr lang="nl-NL" dirty="0"/>
          </a:p>
        </p:txBody>
      </p:sp>
      <p:pic>
        <p:nvPicPr>
          <p:cNvPr id="4" name="Afbeelding 3"/>
          <p:cNvPicPr>
            <a:picLocks noChangeAspect="1"/>
          </p:cNvPicPr>
          <p:nvPr/>
        </p:nvPicPr>
        <p:blipFill>
          <a:blip r:embed="rId4"/>
          <a:stretch>
            <a:fillRect/>
          </a:stretch>
        </p:blipFill>
        <p:spPr>
          <a:xfrm>
            <a:off x="3065318" y="2171700"/>
            <a:ext cx="4416136" cy="2654011"/>
          </a:xfrm>
          <a:prstGeom prst="rect">
            <a:avLst/>
          </a:prstGeom>
        </p:spPr>
      </p:pic>
    </p:spTree>
    <p:extLst>
      <p:ext uri="{BB962C8B-B14F-4D97-AF65-F5344CB8AC3E}">
        <p14:creationId xmlns:p14="http://schemas.microsoft.com/office/powerpoint/2010/main" val="3182628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solidFill>
                  <a:srgbClr val="C00000"/>
                </a:solidFill>
              </a:rPr>
              <a:t>DNA</a:t>
            </a:r>
          </a:p>
        </p:txBody>
      </p:sp>
      <p:sp>
        <p:nvSpPr>
          <p:cNvPr id="3" name="Tijdelijke aanduiding voor inhoud 2"/>
          <p:cNvSpPr>
            <a:spLocks noGrp="1"/>
          </p:cNvSpPr>
          <p:nvPr>
            <p:ph idx="1"/>
          </p:nvPr>
        </p:nvSpPr>
        <p:spPr/>
        <p:txBody>
          <a:bodyPr>
            <a:normAutofit/>
          </a:bodyPr>
          <a:lstStyle/>
          <a:p>
            <a:pPr marL="0" indent="0">
              <a:buNone/>
            </a:pPr>
            <a:r>
              <a:rPr lang="nl-NL" sz="2400" dirty="0">
                <a:latin typeface="+mj-lt"/>
              </a:rPr>
              <a:t>DNA wordt gebruikt voor:</a:t>
            </a:r>
          </a:p>
          <a:p>
            <a:pPr marL="0" indent="0">
              <a:buNone/>
            </a:pPr>
            <a:endParaRPr lang="nl-NL" sz="2400" dirty="0">
              <a:latin typeface="+mj-lt"/>
            </a:endParaRPr>
          </a:p>
          <a:p>
            <a:r>
              <a:rPr lang="nl-NL" sz="2400" dirty="0">
                <a:latin typeface="+mj-lt"/>
              </a:rPr>
              <a:t>Wetenschappelijk onderzoek</a:t>
            </a:r>
          </a:p>
          <a:p>
            <a:r>
              <a:rPr lang="nl-NL" sz="2400" dirty="0">
                <a:latin typeface="+mj-lt"/>
              </a:rPr>
              <a:t>Onderzoek naar erfelijke ziektes</a:t>
            </a:r>
          </a:p>
          <a:p>
            <a:r>
              <a:rPr lang="nl-NL" sz="2400" dirty="0">
                <a:latin typeface="+mj-lt"/>
              </a:rPr>
              <a:t>Verzamelen van bewijslast bij misdaden</a:t>
            </a:r>
          </a:p>
          <a:p>
            <a:r>
              <a:rPr lang="nl-NL" sz="2400" dirty="0">
                <a:latin typeface="+mj-lt"/>
              </a:rPr>
              <a:t>Identificatie van lichamen of lichaamsdelen</a:t>
            </a:r>
          </a:p>
          <a:p>
            <a:r>
              <a:rPr lang="nl-NL" sz="2400" dirty="0">
                <a:latin typeface="+mj-lt"/>
              </a:rPr>
              <a:t>Onderzoek naar familieverwantschap</a:t>
            </a:r>
          </a:p>
        </p:txBody>
      </p:sp>
    </p:spTree>
    <p:extLst>
      <p:ext uri="{BB962C8B-B14F-4D97-AF65-F5344CB8AC3E}">
        <p14:creationId xmlns:p14="http://schemas.microsoft.com/office/powerpoint/2010/main" val="226620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a:p>
            <a:endParaRPr lang="nl-NL" dirty="0"/>
          </a:p>
        </p:txBody>
      </p:sp>
      <p:pic>
        <p:nvPicPr>
          <p:cNvPr id="2" name="Afbeelding 1"/>
          <p:cNvPicPr>
            <a:picLocks noChangeAspect="1"/>
          </p:cNvPicPr>
          <p:nvPr/>
        </p:nvPicPr>
        <p:blipFill>
          <a:blip r:embed="rId3"/>
          <a:stretch>
            <a:fillRect/>
          </a:stretch>
        </p:blipFill>
        <p:spPr>
          <a:xfrm>
            <a:off x="301336" y="405245"/>
            <a:ext cx="6712112" cy="6246091"/>
          </a:xfrm>
          <a:prstGeom prst="rect">
            <a:avLst/>
          </a:prstGeom>
        </p:spPr>
      </p:pic>
      <p:graphicFrame>
        <p:nvGraphicFramePr>
          <p:cNvPr id="6" name="Tabel 5"/>
          <p:cNvGraphicFramePr>
            <a:graphicFrameLocks noGrp="1"/>
          </p:cNvGraphicFramePr>
          <p:nvPr>
            <p:extLst>
              <p:ext uri="{D42A27DB-BD31-4B8C-83A1-F6EECF244321}">
                <p14:modId xmlns:p14="http://schemas.microsoft.com/office/powerpoint/2010/main" val="1855612751"/>
              </p:ext>
            </p:extLst>
          </p:nvPr>
        </p:nvGraphicFramePr>
        <p:xfrm>
          <a:off x="7439474" y="405248"/>
          <a:ext cx="4323036" cy="6246085"/>
        </p:xfrm>
        <a:graphic>
          <a:graphicData uri="http://schemas.openxmlformats.org/drawingml/2006/table">
            <a:tbl>
              <a:tblPr/>
              <a:tblGrid>
                <a:gridCol w="2161518">
                  <a:extLst>
                    <a:ext uri="{9D8B030D-6E8A-4147-A177-3AD203B41FA5}">
                      <a16:colId xmlns:a16="http://schemas.microsoft.com/office/drawing/2014/main" val="20000"/>
                    </a:ext>
                  </a:extLst>
                </a:gridCol>
                <a:gridCol w="2161518">
                  <a:extLst>
                    <a:ext uri="{9D8B030D-6E8A-4147-A177-3AD203B41FA5}">
                      <a16:colId xmlns:a16="http://schemas.microsoft.com/office/drawing/2014/main" val="20001"/>
                    </a:ext>
                  </a:extLst>
                </a:gridCol>
              </a:tblGrid>
              <a:tr h="421921">
                <a:tc>
                  <a:txBody>
                    <a:bodyPr/>
                    <a:lstStyle/>
                    <a:p>
                      <a:pPr fontAlgn="base"/>
                      <a:r>
                        <a:rPr lang="nl-NL" sz="1200" dirty="0">
                          <a:effectLst/>
                        </a:rPr>
                        <a:t>Kleur ogen ouders</a:t>
                      </a:r>
                    </a:p>
                  </a:txBody>
                  <a:tcPr marL="49166" marR="49166" marT="49166" marB="49166" anchor="ctr">
                    <a:lnL>
                      <a:noFill/>
                    </a:lnL>
                    <a:lnR>
                      <a:noFill/>
                    </a:lnR>
                    <a:lnT>
                      <a:noFill/>
                    </a:lnT>
                    <a:lnB>
                      <a:noFill/>
                    </a:lnB>
                    <a:solidFill>
                      <a:srgbClr val="8D817B"/>
                    </a:solidFill>
                  </a:tcPr>
                </a:tc>
                <a:tc>
                  <a:txBody>
                    <a:bodyPr/>
                    <a:lstStyle/>
                    <a:p>
                      <a:pPr fontAlgn="base"/>
                      <a:r>
                        <a:rPr lang="nl-NL" sz="1200" dirty="0">
                          <a:effectLst/>
                        </a:rPr>
                        <a:t>Kleur ogen baby</a:t>
                      </a:r>
                    </a:p>
                  </a:txBody>
                  <a:tcPr marL="49166" marR="49166" marT="49166" marB="49166" anchor="ctr">
                    <a:lnL>
                      <a:noFill/>
                    </a:lnL>
                    <a:lnR>
                      <a:noFill/>
                    </a:lnR>
                    <a:lnT>
                      <a:noFill/>
                    </a:lnT>
                    <a:lnB>
                      <a:noFill/>
                    </a:lnB>
                    <a:solidFill>
                      <a:srgbClr val="8D817B"/>
                    </a:solidFill>
                  </a:tcPr>
                </a:tc>
                <a:extLst>
                  <a:ext uri="{0D108BD9-81ED-4DB2-BD59-A6C34878D82A}">
                    <a16:rowId xmlns:a16="http://schemas.microsoft.com/office/drawing/2014/main" val="10000"/>
                  </a:ext>
                </a:extLst>
              </a:tr>
              <a:tr h="970694">
                <a:tc>
                  <a:txBody>
                    <a:bodyPr/>
                    <a:lstStyle/>
                    <a:p>
                      <a:pPr fontAlgn="base"/>
                      <a:r>
                        <a:rPr lang="nl-NL" sz="1200">
                          <a:effectLst/>
                        </a:rPr>
                        <a:t>Bruin en Bruin</a:t>
                      </a:r>
                    </a:p>
                  </a:txBody>
                  <a:tcPr marL="49166" marR="49166" marT="49166" marB="49166" anchor="ctr">
                    <a:lnL>
                      <a:noFill/>
                    </a:lnL>
                    <a:lnR w="9525" cap="flat" cmpd="sng" algn="ctr">
                      <a:solidFill>
                        <a:srgbClr val="C6C0BD"/>
                      </a:solidFill>
                      <a:prstDash val="dash"/>
                      <a:round/>
                      <a:headEnd type="none" w="med" len="med"/>
                      <a:tailEnd type="none" w="med" len="med"/>
                    </a:lnR>
                    <a:lnT>
                      <a:noFill/>
                    </a:lnT>
                    <a:lnB>
                      <a:noFill/>
                    </a:lnB>
                    <a:solidFill>
                      <a:srgbClr val="F5F4F2"/>
                    </a:solidFill>
                  </a:tcPr>
                </a:tc>
                <a:tc>
                  <a:txBody>
                    <a:bodyPr/>
                    <a:lstStyle/>
                    <a:p>
                      <a:pPr fontAlgn="base"/>
                      <a:r>
                        <a:rPr lang="nl-NL" sz="1200">
                          <a:effectLst/>
                        </a:rPr>
                        <a:t>Grote kans bruin</a:t>
                      </a:r>
                      <a:br>
                        <a:rPr lang="nl-NL" sz="1200">
                          <a:effectLst/>
                        </a:rPr>
                      </a:br>
                      <a:r>
                        <a:rPr lang="nl-NL" sz="1200">
                          <a:effectLst/>
                        </a:rPr>
                        <a:t>Kleine kans groen</a:t>
                      </a:r>
                      <a:br>
                        <a:rPr lang="nl-NL" sz="1200">
                          <a:effectLst/>
                        </a:rPr>
                      </a:br>
                      <a:r>
                        <a:rPr lang="nl-NL" sz="1200">
                          <a:effectLst/>
                        </a:rPr>
                        <a:t>Kleine kans blauw</a:t>
                      </a:r>
                    </a:p>
                  </a:txBody>
                  <a:tcPr marL="49166" marR="49166" marT="49166" marB="49166" anchor="ctr">
                    <a:lnL w="9525" cap="flat" cmpd="sng" algn="ctr">
                      <a:solidFill>
                        <a:srgbClr val="C6C0BD"/>
                      </a:solidFill>
                      <a:prstDash val="dash"/>
                      <a:round/>
                      <a:headEnd type="none" w="med" len="med"/>
                      <a:tailEnd type="none" w="med" len="med"/>
                    </a:lnL>
                    <a:lnR>
                      <a:noFill/>
                    </a:lnR>
                    <a:lnT>
                      <a:noFill/>
                    </a:lnT>
                    <a:lnB>
                      <a:noFill/>
                    </a:lnB>
                    <a:solidFill>
                      <a:srgbClr val="F5F4F2"/>
                    </a:solidFill>
                  </a:tcPr>
                </a:tc>
                <a:extLst>
                  <a:ext uri="{0D108BD9-81ED-4DB2-BD59-A6C34878D82A}">
                    <a16:rowId xmlns:a16="http://schemas.microsoft.com/office/drawing/2014/main" val="10001"/>
                  </a:ext>
                </a:extLst>
              </a:tr>
              <a:tr h="970694">
                <a:tc>
                  <a:txBody>
                    <a:bodyPr/>
                    <a:lstStyle/>
                    <a:p>
                      <a:pPr fontAlgn="base"/>
                      <a:r>
                        <a:rPr lang="nl-NL" sz="1200" dirty="0">
                          <a:effectLst/>
                        </a:rPr>
                        <a:t>Bruin en Groen</a:t>
                      </a:r>
                    </a:p>
                  </a:txBody>
                  <a:tcPr marL="49166" marR="49166" marT="49166" marB="49166" anchor="ctr">
                    <a:lnL>
                      <a:noFill/>
                    </a:lnL>
                    <a:lnR w="9525" cap="flat" cmpd="sng" algn="ctr">
                      <a:solidFill>
                        <a:srgbClr val="C6C0BD"/>
                      </a:solidFill>
                      <a:prstDash val="dash"/>
                      <a:round/>
                      <a:headEnd type="none" w="med" len="med"/>
                      <a:tailEnd type="none" w="med" len="med"/>
                    </a:lnR>
                    <a:lnT>
                      <a:noFill/>
                    </a:lnT>
                    <a:lnB>
                      <a:noFill/>
                    </a:lnB>
                    <a:solidFill>
                      <a:srgbClr val="FFFFFF"/>
                    </a:solidFill>
                  </a:tcPr>
                </a:tc>
                <a:tc>
                  <a:txBody>
                    <a:bodyPr/>
                    <a:lstStyle/>
                    <a:p>
                      <a:pPr fontAlgn="base"/>
                      <a:r>
                        <a:rPr lang="nl-NL" sz="1200" dirty="0">
                          <a:effectLst/>
                        </a:rPr>
                        <a:t>Grootste kans bruin</a:t>
                      </a:r>
                      <a:br>
                        <a:rPr lang="nl-NL" sz="1200" dirty="0">
                          <a:effectLst/>
                        </a:rPr>
                      </a:br>
                      <a:r>
                        <a:rPr lang="nl-NL" sz="1200" dirty="0">
                          <a:effectLst/>
                        </a:rPr>
                        <a:t>Redelijke kans groen</a:t>
                      </a:r>
                      <a:br>
                        <a:rPr lang="nl-NL" sz="1200" dirty="0">
                          <a:effectLst/>
                        </a:rPr>
                      </a:br>
                      <a:r>
                        <a:rPr lang="nl-NL" sz="1200" dirty="0">
                          <a:effectLst/>
                        </a:rPr>
                        <a:t>Kleine kans blauw</a:t>
                      </a:r>
                    </a:p>
                  </a:txBody>
                  <a:tcPr marL="49166" marR="49166" marT="49166" marB="49166" anchor="ctr">
                    <a:lnL w="9525" cap="flat" cmpd="sng" algn="ctr">
                      <a:solidFill>
                        <a:srgbClr val="C6C0BD"/>
                      </a:solidFill>
                      <a:prstDash val="dash"/>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970694">
                <a:tc>
                  <a:txBody>
                    <a:bodyPr/>
                    <a:lstStyle/>
                    <a:p>
                      <a:pPr fontAlgn="base"/>
                      <a:r>
                        <a:rPr lang="nl-NL" sz="1200">
                          <a:effectLst/>
                        </a:rPr>
                        <a:t>Bruin en Blauw</a:t>
                      </a:r>
                    </a:p>
                  </a:txBody>
                  <a:tcPr marL="49166" marR="49166" marT="49166" marB="49166" anchor="ctr">
                    <a:lnL>
                      <a:noFill/>
                    </a:lnL>
                    <a:lnR w="9525" cap="flat" cmpd="sng" algn="ctr">
                      <a:solidFill>
                        <a:srgbClr val="C6C0BD"/>
                      </a:solidFill>
                      <a:prstDash val="dash"/>
                      <a:round/>
                      <a:headEnd type="none" w="med" len="med"/>
                      <a:tailEnd type="none" w="med" len="med"/>
                    </a:lnR>
                    <a:lnT>
                      <a:noFill/>
                    </a:lnT>
                    <a:lnB>
                      <a:noFill/>
                    </a:lnB>
                    <a:solidFill>
                      <a:srgbClr val="F5F4F2"/>
                    </a:solidFill>
                  </a:tcPr>
                </a:tc>
                <a:tc>
                  <a:txBody>
                    <a:bodyPr/>
                    <a:lstStyle/>
                    <a:p>
                      <a:pPr fontAlgn="base"/>
                      <a:r>
                        <a:rPr lang="nl-NL" sz="1200" dirty="0">
                          <a:effectLst/>
                        </a:rPr>
                        <a:t>Grootste kans bruin</a:t>
                      </a:r>
                      <a:br>
                        <a:rPr lang="nl-NL" sz="1200" dirty="0">
                          <a:effectLst/>
                        </a:rPr>
                      </a:br>
                      <a:r>
                        <a:rPr lang="nl-NL" sz="1200" dirty="0">
                          <a:effectLst/>
                        </a:rPr>
                        <a:t>Redelijke kans blauw</a:t>
                      </a:r>
                      <a:br>
                        <a:rPr lang="nl-NL" sz="1200" dirty="0">
                          <a:effectLst/>
                        </a:rPr>
                      </a:br>
                      <a:r>
                        <a:rPr lang="nl-NL" sz="1200" dirty="0">
                          <a:effectLst/>
                        </a:rPr>
                        <a:t>Redelijke kans groen</a:t>
                      </a:r>
                    </a:p>
                  </a:txBody>
                  <a:tcPr marL="49166" marR="49166" marT="49166" marB="49166" anchor="ctr">
                    <a:lnL w="9525" cap="flat" cmpd="sng" algn="ctr">
                      <a:solidFill>
                        <a:srgbClr val="C6C0BD"/>
                      </a:solidFill>
                      <a:prstDash val="dash"/>
                      <a:round/>
                      <a:headEnd type="none" w="med" len="med"/>
                      <a:tailEnd type="none" w="med" len="med"/>
                    </a:lnL>
                    <a:lnR>
                      <a:noFill/>
                    </a:lnR>
                    <a:lnT>
                      <a:noFill/>
                    </a:lnT>
                    <a:lnB>
                      <a:noFill/>
                    </a:lnB>
                    <a:solidFill>
                      <a:srgbClr val="F5F4F2"/>
                    </a:solidFill>
                  </a:tcPr>
                </a:tc>
                <a:extLst>
                  <a:ext uri="{0D108BD9-81ED-4DB2-BD59-A6C34878D82A}">
                    <a16:rowId xmlns:a16="http://schemas.microsoft.com/office/drawing/2014/main" val="10003"/>
                  </a:ext>
                </a:extLst>
              </a:tr>
              <a:tr h="970694">
                <a:tc>
                  <a:txBody>
                    <a:bodyPr/>
                    <a:lstStyle/>
                    <a:p>
                      <a:pPr fontAlgn="base"/>
                      <a:r>
                        <a:rPr lang="nl-NL" sz="1200">
                          <a:effectLst/>
                        </a:rPr>
                        <a:t>Groen en Groen</a:t>
                      </a:r>
                    </a:p>
                  </a:txBody>
                  <a:tcPr marL="49166" marR="49166" marT="49166" marB="49166" anchor="ctr">
                    <a:lnL>
                      <a:noFill/>
                    </a:lnL>
                    <a:lnR w="9525" cap="flat" cmpd="sng" algn="ctr">
                      <a:solidFill>
                        <a:srgbClr val="C6C0BD"/>
                      </a:solidFill>
                      <a:prstDash val="dash"/>
                      <a:round/>
                      <a:headEnd type="none" w="med" len="med"/>
                      <a:tailEnd type="none" w="med" len="med"/>
                    </a:lnR>
                    <a:lnT>
                      <a:noFill/>
                    </a:lnT>
                    <a:lnB>
                      <a:noFill/>
                    </a:lnB>
                    <a:solidFill>
                      <a:srgbClr val="FFFFFF"/>
                    </a:solidFill>
                  </a:tcPr>
                </a:tc>
                <a:tc>
                  <a:txBody>
                    <a:bodyPr/>
                    <a:lstStyle/>
                    <a:p>
                      <a:pPr fontAlgn="base"/>
                      <a:r>
                        <a:rPr lang="nl-NL" sz="1200" dirty="0">
                          <a:effectLst/>
                        </a:rPr>
                        <a:t>Grote kans groen</a:t>
                      </a:r>
                      <a:br>
                        <a:rPr lang="nl-NL" sz="1200" dirty="0">
                          <a:effectLst/>
                        </a:rPr>
                      </a:br>
                      <a:r>
                        <a:rPr lang="nl-NL" sz="1200" dirty="0">
                          <a:effectLst/>
                        </a:rPr>
                        <a:t>Kleine kans blauw</a:t>
                      </a:r>
                      <a:br>
                        <a:rPr lang="nl-NL" sz="1200" dirty="0">
                          <a:effectLst/>
                        </a:rPr>
                      </a:br>
                      <a:r>
                        <a:rPr lang="nl-NL" sz="1200" dirty="0">
                          <a:effectLst/>
                        </a:rPr>
                        <a:t>Bruin onwaarschijnlijk</a:t>
                      </a:r>
                    </a:p>
                  </a:txBody>
                  <a:tcPr marL="49166" marR="49166" marT="49166" marB="49166" anchor="ctr">
                    <a:lnL w="9525" cap="flat" cmpd="sng" algn="ctr">
                      <a:solidFill>
                        <a:srgbClr val="C6C0BD"/>
                      </a:solidFill>
                      <a:prstDash val="dash"/>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970694">
                <a:tc>
                  <a:txBody>
                    <a:bodyPr/>
                    <a:lstStyle/>
                    <a:p>
                      <a:pPr fontAlgn="base"/>
                      <a:r>
                        <a:rPr lang="nl-NL" sz="1200">
                          <a:effectLst/>
                        </a:rPr>
                        <a:t>Groen en Blauw</a:t>
                      </a:r>
                    </a:p>
                  </a:txBody>
                  <a:tcPr marL="49166" marR="49166" marT="49166" marB="49166" anchor="ctr">
                    <a:lnL>
                      <a:noFill/>
                    </a:lnL>
                    <a:lnR w="9525" cap="flat" cmpd="sng" algn="ctr">
                      <a:solidFill>
                        <a:srgbClr val="C6C0BD"/>
                      </a:solidFill>
                      <a:prstDash val="dash"/>
                      <a:round/>
                      <a:headEnd type="none" w="med" len="med"/>
                      <a:tailEnd type="none" w="med" len="med"/>
                    </a:lnR>
                    <a:lnT>
                      <a:noFill/>
                    </a:lnT>
                    <a:lnB>
                      <a:noFill/>
                    </a:lnB>
                    <a:solidFill>
                      <a:srgbClr val="F5F4F2"/>
                    </a:solidFill>
                  </a:tcPr>
                </a:tc>
                <a:tc>
                  <a:txBody>
                    <a:bodyPr/>
                    <a:lstStyle/>
                    <a:p>
                      <a:pPr fontAlgn="base"/>
                      <a:r>
                        <a:rPr lang="nl-NL" sz="1200">
                          <a:effectLst/>
                        </a:rPr>
                        <a:t>Grootste kans groen</a:t>
                      </a:r>
                      <a:br>
                        <a:rPr lang="nl-NL" sz="1200">
                          <a:effectLst/>
                        </a:rPr>
                      </a:br>
                      <a:r>
                        <a:rPr lang="nl-NL" sz="1200">
                          <a:effectLst/>
                        </a:rPr>
                        <a:t>Redelijke kans blauw</a:t>
                      </a:r>
                      <a:br>
                        <a:rPr lang="nl-NL" sz="1200">
                          <a:effectLst/>
                        </a:rPr>
                      </a:br>
                      <a:r>
                        <a:rPr lang="nl-NL" sz="1200">
                          <a:effectLst/>
                        </a:rPr>
                        <a:t>Bruin onwaarschijnlijk</a:t>
                      </a:r>
                    </a:p>
                  </a:txBody>
                  <a:tcPr marL="49166" marR="49166" marT="49166" marB="49166" anchor="ctr">
                    <a:lnL w="9525" cap="flat" cmpd="sng" algn="ctr">
                      <a:solidFill>
                        <a:srgbClr val="C6C0BD"/>
                      </a:solidFill>
                      <a:prstDash val="dash"/>
                      <a:round/>
                      <a:headEnd type="none" w="med" len="med"/>
                      <a:tailEnd type="none" w="med" len="med"/>
                    </a:lnL>
                    <a:lnR>
                      <a:noFill/>
                    </a:lnR>
                    <a:lnT>
                      <a:noFill/>
                    </a:lnT>
                    <a:lnB>
                      <a:noFill/>
                    </a:lnB>
                    <a:solidFill>
                      <a:srgbClr val="F5F4F2"/>
                    </a:solidFill>
                  </a:tcPr>
                </a:tc>
                <a:extLst>
                  <a:ext uri="{0D108BD9-81ED-4DB2-BD59-A6C34878D82A}">
                    <a16:rowId xmlns:a16="http://schemas.microsoft.com/office/drawing/2014/main" val="10005"/>
                  </a:ext>
                </a:extLst>
              </a:tr>
              <a:tr h="970694">
                <a:tc>
                  <a:txBody>
                    <a:bodyPr/>
                    <a:lstStyle/>
                    <a:p>
                      <a:pPr fontAlgn="base"/>
                      <a:r>
                        <a:rPr lang="nl-NL" sz="1200" dirty="0">
                          <a:effectLst/>
                        </a:rPr>
                        <a:t>Blauw en Blauw</a:t>
                      </a:r>
                    </a:p>
                  </a:txBody>
                  <a:tcPr marL="49166" marR="49166" marT="49166" marB="49166" anchor="ctr">
                    <a:lnL>
                      <a:noFill/>
                    </a:lnL>
                    <a:lnR w="9525" cap="flat" cmpd="sng" algn="ctr">
                      <a:solidFill>
                        <a:srgbClr val="C6C0BD"/>
                      </a:solidFill>
                      <a:prstDash val="dash"/>
                      <a:round/>
                      <a:headEnd type="none" w="med" len="med"/>
                      <a:tailEnd type="none" w="med" len="med"/>
                    </a:lnR>
                    <a:lnT>
                      <a:noFill/>
                    </a:lnT>
                    <a:lnB w="9525" cap="flat" cmpd="sng" algn="ctr">
                      <a:solidFill>
                        <a:srgbClr val="9010B5"/>
                      </a:solidFill>
                      <a:prstDash val="solid"/>
                      <a:round/>
                      <a:headEnd type="none" w="med" len="med"/>
                      <a:tailEnd type="none" w="med" len="med"/>
                    </a:lnB>
                    <a:solidFill>
                      <a:srgbClr val="FFFFFF"/>
                    </a:solidFill>
                  </a:tcPr>
                </a:tc>
                <a:tc>
                  <a:txBody>
                    <a:bodyPr/>
                    <a:lstStyle/>
                    <a:p>
                      <a:pPr fontAlgn="base"/>
                      <a:r>
                        <a:rPr lang="nl-NL" sz="1200" dirty="0">
                          <a:effectLst/>
                        </a:rPr>
                        <a:t>Zeer grote kans blauw</a:t>
                      </a:r>
                      <a:br>
                        <a:rPr lang="nl-NL" sz="1200" dirty="0">
                          <a:effectLst/>
                        </a:rPr>
                      </a:br>
                      <a:r>
                        <a:rPr lang="nl-NL" sz="1200" dirty="0">
                          <a:effectLst/>
                        </a:rPr>
                        <a:t>Groen onwaarschijnlijk</a:t>
                      </a:r>
                      <a:br>
                        <a:rPr lang="nl-NL" sz="1200" dirty="0">
                          <a:effectLst/>
                        </a:rPr>
                      </a:br>
                      <a:r>
                        <a:rPr lang="nl-NL" sz="1200" dirty="0">
                          <a:effectLst/>
                        </a:rPr>
                        <a:t>Bruin onwaarschijnlijk</a:t>
                      </a:r>
                    </a:p>
                  </a:txBody>
                  <a:tcPr marL="49166" marR="49166" marT="49166" marB="49166" anchor="ctr">
                    <a:lnL w="9525" cap="flat" cmpd="sng" algn="ctr">
                      <a:solidFill>
                        <a:srgbClr val="C6C0BD"/>
                      </a:solidFill>
                      <a:prstDash val="dash"/>
                      <a:round/>
                      <a:headEnd type="none" w="med" len="med"/>
                      <a:tailEnd type="none" w="med" len="med"/>
                    </a:lnL>
                    <a:lnR>
                      <a:noFill/>
                    </a:lnR>
                    <a:lnT>
                      <a:noFill/>
                    </a:lnT>
                    <a:lnB w="9525" cap="flat" cmpd="sng" algn="ctr">
                      <a:solidFill>
                        <a:srgbClr val="DCD9D7"/>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207789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ruppel">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Hout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TM04033925[[fn=Druppel]]</Template>
  <TotalTime>2919</TotalTime>
  <Words>1521</Words>
  <Application>Microsoft Office PowerPoint</Application>
  <PresentationFormat>Breedbeeld</PresentationFormat>
  <Paragraphs>172</Paragraphs>
  <Slides>13</Slides>
  <Notes>13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13</vt:i4>
      </vt:variant>
    </vt:vector>
  </HeadingPairs>
  <TitlesOfParts>
    <vt:vector size="21" baseType="lpstr">
      <vt:lpstr>Arial</vt:lpstr>
      <vt:lpstr>Bookman Old Style</vt:lpstr>
      <vt:lpstr>Calibri</vt:lpstr>
      <vt:lpstr>Century Gothic</vt:lpstr>
      <vt:lpstr>Tw Cen MT</vt:lpstr>
      <vt:lpstr>Wingdings</vt:lpstr>
      <vt:lpstr>Druppel</vt:lpstr>
      <vt:lpstr>Houttype</vt:lpstr>
      <vt:lpstr>Anatomie en Fysiologie</vt:lpstr>
      <vt:lpstr>Overzicht anatomie / fysiologie</vt:lpstr>
      <vt:lpstr>Terugblik vorige les</vt:lpstr>
      <vt:lpstr>chromosomen</vt:lpstr>
      <vt:lpstr>Mannetje of vrouwtje?</vt:lpstr>
      <vt:lpstr>Chromosomen</vt:lpstr>
      <vt:lpstr>DNA deoxyribonuclein Acid</vt:lpstr>
      <vt:lpstr>DNA</vt:lpstr>
      <vt:lpstr>PowerPoint-presentatie</vt:lpstr>
      <vt:lpstr>Pipo de kloon</vt:lpstr>
      <vt:lpstr>Opdracht genetica</vt:lpstr>
      <vt:lpstr>PowerPoint-presentatie</vt:lpstr>
      <vt:lpstr>Vooruitblik kennistoets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Anatomie en Fysiologie</dc:title>
  <dc:creator>Anne Westera</dc:creator>
  <cp:lastModifiedBy>Ilse Mellema - Peper</cp:lastModifiedBy>
  <cp:revision>114</cp:revision>
  <dcterms:created xsi:type="dcterms:W3CDTF">2016-09-12T14:01:33Z</dcterms:created>
  <dcterms:modified xsi:type="dcterms:W3CDTF">2019-04-06T09:05:05Z</dcterms:modified>
</cp:coreProperties>
</file>